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71" r:id="rId4"/>
    <p:sldId id="259" r:id="rId5"/>
    <p:sldId id="272" r:id="rId6"/>
    <p:sldId id="273" r:id="rId7"/>
    <p:sldId id="274" r:id="rId8"/>
    <p:sldId id="275" r:id="rId9"/>
  </p:sldIdLst>
  <p:sldSz cx="9144000" cy="5143500" type="screen16x9"/>
  <p:notesSz cx="6797675" cy="9928225"/>
  <p:defaultTextStyle>
    <a:defPPr>
      <a:defRPr lang="ru-RU"/>
    </a:defPPr>
    <a:lvl1pPr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Arial"/>
      </a:defRPr>
    </a:lvl1pPr>
    <a:lvl2pPr marL="4572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Arial"/>
      </a:defRPr>
    </a:lvl2pPr>
    <a:lvl3pPr marL="9144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Arial"/>
      </a:defRPr>
    </a:lvl3pPr>
    <a:lvl4pPr marL="13716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Arial"/>
      </a:defRPr>
    </a:lvl4pPr>
    <a:lvl5pPr marL="1828800" algn="l">
      <a:spcBef>
        <a:spcPts val="0"/>
      </a:spcBef>
      <a:spcAft>
        <a:spcPts val="0"/>
      </a:spcAft>
      <a:defRPr>
        <a:solidFill>
          <a:schemeClr val="tx1"/>
        </a:solidFill>
        <a:latin typeface="Calibri"/>
        <a:ea typeface="+mn-ea"/>
        <a:cs typeface="Arial"/>
      </a:defRPr>
    </a:lvl5pPr>
    <a:lvl6pPr marL="2286000" algn="l" defTabSz="914400">
      <a:defRPr>
        <a:solidFill>
          <a:schemeClr val="tx1"/>
        </a:solidFill>
        <a:latin typeface="Calibri"/>
        <a:ea typeface="+mn-ea"/>
        <a:cs typeface="Arial"/>
      </a:defRPr>
    </a:lvl6pPr>
    <a:lvl7pPr marL="2743200" algn="l" defTabSz="914400">
      <a:defRPr>
        <a:solidFill>
          <a:schemeClr val="tx1"/>
        </a:solidFill>
        <a:latin typeface="Calibri"/>
        <a:ea typeface="+mn-ea"/>
        <a:cs typeface="Arial"/>
      </a:defRPr>
    </a:lvl7pPr>
    <a:lvl8pPr marL="3200400" algn="l" defTabSz="914400">
      <a:defRPr>
        <a:solidFill>
          <a:schemeClr val="tx1"/>
        </a:solidFill>
        <a:latin typeface="Calibri"/>
        <a:ea typeface="+mn-ea"/>
        <a:cs typeface="Arial"/>
      </a:defRPr>
    </a:lvl8pPr>
    <a:lvl9pPr marL="3657600" algn="l" defTabSz="914400">
      <a:defRPr>
        <a:solidFill>
          <a:schemeClr val="tx1"/>
        </a:solidFill>
        <a:latin typeface="Calibri"/>
        <a:ea typeface="+mn-ea"/>
        <a:cs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B3D6EDA-420C-588A-6E56-1E68B440B8A0}">
  <a:tblStyle styleId="{DB3D6EDA-420C-588A-6E56-1E68B440B8A0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50" d="100"/>
          <a:sy n="150" d="100"/>
        </p:scale>
        <p:origin x="-5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11"/>
  <c:chart>
    <c:autoTitleDeleted val="1"/>
    <c:plotArea>
      <c:layout>
        <c:manualLayout>
          <c:layoutTarget val="inner"/>
          <c:xMode val="edge"/>
          <c:yMode val="edge"/>
          <c:x val="0.10602612915504846"/>
          <c:y val="1.0978170884238693E-2"/>
          <c:w val="0.24046918284125135"/>
          <c:h val="0.94636259053653538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2021 год 597 704,9 тыс.руб.</c:v>
                </c:pt>
                <c:pt idx="1">
                  <c:v>2022 год 618 330,2 тыс.руб.</c:v>
                </c:pt>
                <c:pt idx="2">
                  <c:v>2023 год 574 211,2 тыс.руб.</c:v>
                </c:pt>
                <c:pt idx="3">
                  <c:v>2024 год 591 046,3 тыс.руб.</c:v>
                </c:pt>
                <c:pt idx="4">
                  <c:v>2025 год 866 244,9 тыс.руб.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597704.90000000014</c:v>
                </c:pt>
                <c:pt idx="1">
                  <c:v>618330.18999999831</c:v>
                </c:pt>
                <c:pt idx="2">
                  <c:v>574211.20899999898</c:v>
                </c:pt>
                <c:pt idx="3">
                  <c:v>591046.29999999818</c:v>
                </c:pt>
                <c:pt idx="4">
                  <c:v>866244.89999999898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225-4E0B-9EC5-CCD82D91B657}"/>
            </c:ext>
          </c:extLst>
        </c:ser>
        <c:dLbls/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3591700193603265"/>
          <c:y val="0.12345312886381811"/>
          <c:w val="0.63065488169802775"/>
          <c:h val="0.73200976035342569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F2BAFE-8CE3-4169-BCFE-934C677B829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17DEE92-5BE5-420E-A48B-6D39A6F4FE7B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Общее финансирование</a:t>
          </a:r>
        </a:p>
      </dgm:t>
    </dgm:pt>
    <dgm:pt modelId="{2632C29E-F691-479C-81A5-0BE9251FE446}" type="parTrans" cxnId="{FD1C9D19-289E-4B94-A0E9-A42EF8D8BBA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3C64E3E9-A516-408B-A01E-6DE996066AA5}" type="sibTrans" cxnId="{FD1C9D19-289E-4B94-A0E9-A42EF8D8BBA2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6673B70-A8DD-46F1-A2B8-FE186ED71088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3 247 537,5 тыс.рублей</a:t>
          </a:r>
        </a:p>
      </dgm:t>
    </dgm:pt>
    <dgm:pt modelId="{64D54DAE-5509-477C-A767-1C4C0E444F8D}" type="parTrans" cxnId="{C1B4F5B2-417B-4F07-9E59-4F3D9D57A61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441D1F1-A632-4D8A-9354-D8F13EA41D00}" type="sibTrans" cxnId="{C1B4F5B2-417B-4F07-9E59-4F3D9D57A61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9528F5BE-171A-4A8C-8A46-9A3891DD1C1A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Федеральный бюджет</a:t>
          </a:r>
        </a:p>
      </dgm:t>
    </dgm:pt>
    <dgm:pt modelId="{AE54F366-0F5D-4C00-8D45-809FCBF5BA10}" type="parTrans" cxnId="{1477811E-9B67-4AD0-A72C-E0D0D46FB2E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5DB22C1-1BD5-41BB-920B-3DE6EBCE693E}" type="sibTrans" cxnId="{1477811E-9B67-4AD0-A72C-E0D0D46FB2E6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CFE77D1-CA3A-4340-845C-20F81AADF9E0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3 017 155,8 тыс.рублей</a:t>
          </a:r>
        </a:p>
      </dgm:t>
    </dgm:pt>
    <dgm:pt modelId="{AA805ACF-8DE7-472E-896A-F7E4539010FF}" type="parTrans" cxnId="{2CDCBD4E-1F63-453C-AEA3-57B45019268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6E6D37A1-CC88-4E21-AB4A-63201EED0A0C}" type="sibTrans" cxnId="{2CDCBD4E-1F63-453C-AEA3-57B450192681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1FF04264-E281-4C07-9AAB-77888B0D90BB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Областной бюджет</a:t>
          </a:r>
        </a:p>
      </dgm:t>
    </dgm:pt>
    <dgm:pt modelId="{8AEBADAE-AF24-41D2-9537-9F3E9D384F66}" type="parTrans" cxnId="{52BF418B-D483-4E6B-9103-4BD7269DFD8B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54F9B2A8-E5BB-4E0A-A45B-9A20B7EAC099}" type="sibTrans" cxnId="{52BF418B-D483-4E6B-9103-4BD7269DFD8B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A6D9FC7B-5071-4E62-B1B1-09674F414CC8}">
      <dgm:prSet phldrT="[Текст]" custT="1"/>
      <dgm:spPr/>
      <dgm:t>
        <a:bodyPr/>
        <a:lstStyle/>
        <a:p>
          <a:r>
            <a:rPr lang="ru-RU" sz="1600" dirty="0">
              <a:latin typeface="Times New Roman" pitchFamily="18" charset="0"/>
              <a:cs typeface="Times New Roman" pitchFamily="18" charset="0"/>
            </a:rPr>
            <a:t>194 051,7 тыс.рублей</a:t>
          </a:r>
        </a:p>
      </dgm:t>
    </dgm:pt>
    <dgm:pt modelId="{D03A64E5-E6A0-461E-8892-5556C1C77B5A}" type="parTrans" cxnId="{C2448EC0-8579-4EA2-9091-C67D96D9FE8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B4F8D671-9D66-40DA-ABC0-1FF1CD30E6EC}" type="sibTrans" cxnId="{C2448EC0-8579-4EA2-9091-C67D96D9FE84}">
      <dgm:prSet/>
      <dgm:spPr/>
      <dgm:t>
        <a:bodyPr/>
        <a:lstStyle/>
        <a:p>
          <a:endParaRPr lang="ru-RU" sz="1600">
            <a:latin typeface="Times New Roman" pitchFamily="18" charset="0"/>
            <a:cs typeface="Times New Roman" pitchFamily="18" charset="0"/>
          </a:endParaRPr>
        </a:p>
      </dgm:t>
    </dgm:pt>
    <dgm:pt modelId="{55AFFEEB-A410-49BE-B077-A0853EAC49AC}" type="pres">
      <dgm:prSet presAssocID="{19F2BAFE-8CE3-4169-BCFE-934C677B829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1A20225-C09A-4C58-91AD-E65EDF22B51B}" type="pres">
      <dgm:prSet presAssocID="{B17DEE92-5BE5-420E-A48B-6D39A6F4FE7B}" presName="composite" presStyleCnt="0"/>
      <dgm:spPr/>
    </dgm:pt>
    <dgm:pt modelId="{985552E3-4E2A-45C6-BCC8-933F63AC280D}" type="pres">
      <dgm:prSet presAssocID="{B17DEE92-5BE5-420E-A48B-6D39A6F4FE7B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C52808-9DFA-4A4E-998B-CA08285E6562}" type="pres">
      <dgm:prSet presAssocID="{B17DEE92-5BE5-420E-A48B-6D39A6F4FE7B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85CCC4-8593-45E6-BCE2-B46D13C62C5C}" type="pres">
      <dgm:prSet presAssocID="{3C64E3E9-A516-408B-A01E-6DE996066AA5}" presName="space" presStyleCnt="0"/>
      <dgm:spPr/>
    </dgm:pt>
    <dgm:pt modelId="{26BB6E00-C6BB-42D5-9195-38DAE7C8EF08}" type="pres">
      <dgm:prSet presAssocID="{9528F5BE-171A-4A8C-8A46-9A3891DD1C1A}" presName="composite" presStyleCnt="0"/>
      <dgm:spPr/>
    </dgm:pt>
    <dgm:pt modelId="{5078ED2B-9EC2-4B2C-A7B8-35F62DBB355A}" type="pres">
      <dgm:prSet presAssocID="{9528F5BE-171A-4A8C-8A46-9A3891DD1C1A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5481CF-2CF9-4D4E-9689-DCC76E7DAA56}" type="pres">
      <dgm:prSet presAssocID="{9528F5BE-171A-4A8C-8A46-9A3891DD1C1A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706F08-CE1F-496F-BC67-35EFB7F8C9A1}" type="pres">
      <dgm:prSet presAssocID="{A5DB22C1-1BD5-41BB-920B-3DE6EBCE693E}" presName="space" presStyleCnt="0"/>
      <dgm:spPr/>
    </dgm:pt>
    <dgm:pt modelId="{70A01125-F225-434E-9C1A-E6B4A5660599}" type="pres">
      <dgm:prSet presAssocID="{1FF04264-E281-4C07-9AAB-77888B0D90BB}" presName="composite" presStyleCnt="0"/>
      <dgm:spPr/>
    </dgm:pt>
    <dgm:pt modelId="{734EF7D8-F286-48FC-99ED-A6DE4FCD65B1}" type="pres">
      <dgm:prSet presAssocID="{1FF04264-E281-4C07-9AAB-77888B0D90B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5AE7F7-A574-4A50-96D2-780AA3F4FCE5}" type="pres">
      <dgm:prSet presAssocID="{1FF04264-E281-4C07-9AAB-77888B0D90B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975A614-E290-456E-B276-9F0EAA1BD158}" type="presOf" srcId="{9528F5BE-171A-4A8C-8A46-9A3891DD1C1A}" destId="{5078ED2B-9EC2-4B2C-A7B8-35F62DBB355A}" srcOrd="0" destOrd="0" presId="urn:microsoft.com/office/officeart/2005/8/layout/hList1"/>
    <dgm:cxn modelId="{1477811E-9B67-4AD0-A72C-E0D0D46FB2E6}" srcId="{19F2BAFE-8CE3-4169-BCFE-934C677B8298}" destId="{9528F5BE-171A-4A8C-8A46-9A3891DD1C1A}" srcOrd="1" destOrd="0" parTransId="{AE54F366-0F5D-4C00-8D45-809FCBF5BA10}" sibTransId="{A5DB22C1-1BD5-41BB-920B-3DE6EBCE693E}"/>
    <dgm:cxn modelId="{C2448EC0-8579-4EA2-9091-C67D96D9FE84}" srcId="{1FF04264-E281-4C07-9AAB-77888B0D90BB}" destId="{A6D9FC7B-5071-4E62-B1B1-09674F414CC8}" srcOrd="0" destOrd="0" parTransId="{D03A64E5-E6A0-461E-8892-5556C1C77B5A}" sibTransId="{B4F8D671-9D66-40DA-ABC0-1FF1CD30E6EC}"/>
    <dgm:cxn modelId="{402F2AA8-7F3D-4D5C-B1A1-1D28D3A55C99}" type="presOf" srcId="{96673B70-A8DD-46F1-A2B8-FE186ED71088}" destId="{5BC52808-9DFA-4A4E-998B-CA08285E6562}" srcOrd="0" destOrd="0" presId="urn:microsoft.com/office/officeart/2005/8/layout/hList1"/>
    <dgm:cxn modelId="{17466CE3-C83B-4AF0-9866-AC053F08ED5C}" type="presOf" srcId="{1FF04264-E281-4C07-9AAB-77888B0D90BB}" destId="{734EF7D8-F286-48FC-99ED-A6DE4FCD65B1}" srcOrd="0" destOrd="0" presId="urn:microsoft.com/office/officeart/2005/8/layout/hList1"/>
    <dgm:cxn modelId="{E2C9B5CE-AB02-470F-8596-6084015CE6D6}" type="presOf" srcId="{B17DEE92-5BE5-420E-A48B-6D39A6F4FE7B}" destId="{985552E3-4E2A-45C6-BCC8-933F63AC280D}" srcOrd="0" destOrd="0" presId="urn:microsoft.com/office/officeart/2005/8/layout/hList1"/>
    <dgm:cxn modelId="{67F9E9CA-4721-47A7-BFAC-B74AAA632073}" type="presOf" srcId="{A6D9FC7B-5071-4E62-B1B1-09674F414CC8}" destId="{D25AE7F7-A574-4A50-96D2-780AA3F4FCE5}" srcOrd="0" destOrd="0" presId="urn:microsoft.com/office/officeart/2005/8/layout/hList1"/>
    <dgm:cxn modelId="{FD1C9D19-289E-4B94-A0E9-A42EF8D8BBA2}" srcId="{19F2BAFE-8CE3-4169-BCFE-934C677B8298}" destId="{B17DEE92-5BE5-420E-A48B-6D39A6F4FE7B}" srcOrd="0" destOrd="0" parTransId="{2632C29E-F691-479C-81A5-0BE9251FE446}" sibTransId="{3C64E3E9-A516-408B-A01E-6DE996066AA5}"/>
    <dgm:cxn modelId="{52BF418B-D483-4E6B-9103-4BD7269DFD8B}" srcId="{19F2BAFE-8CE3-4169-BCFE-934C677B8298}" destId="{1FF04264-E281-4C07-9AAB-77888B0D90BB}" srcOrd="2" destOrd="0" parTransId="{8AEBADAE-AF24-41D2-9537-9F3E9D384F66}" sibTransId="{54F9B2A8-E5BB-4E0A-A45B-9A20B7EAC099}"/>
    <dgm:cxn modelId="{C1B4F5B2-417B-4F07-9E59-4F3D9D57A616}" srcId="{B17DEE92-5BE5-420E-A48B-6D39A6F4FE7B}" destId="{96673B70-A8DD-46F1-A2B8-FE186ED71088}" srcOrd="0" destOrd="0" parTransId="{64D54DAE-5509-477C-A767-1C4C0E444F8D}" sibTransId="{9441D1F1-A632-4D8A-9354-D8F13EA41D00}"/>
    <dgm:cxn modelId="{37F9A72E-23A9-4FAF-9FD9-8EE4FC824B81}" type="presOf" srcId="{19F2BAFE-8CE3-4169-BCFE-934C677B8298}" destId="{55AFFEEB-A410-49BE-B077-A0853EAC49AC}" srcOrd="0" destOrd="0" presId="urn:microsoft.com/office/officeart/2005/8/layout/hList1"/>
    <dgm:cxn modelId="{2CDCBD4E-1F63-453C-AEA3-57B450192681}" srcId="{9528F5BE-171A-4A8C-8A46-9A3891DD1C1A}" destId="{1CFE77D1-CA3A-4340-845C-20F81AADF9E0}" srcOrd="0" destOrd="0" parTransId="{AA805ACF-8DE7-472E-896A-F7E4539010FF}" sibTransId="{6E6D37A1-CC88-4E21-AB4A-63201EED0A0C}"/>
    <dgm:cxn modelId="{FD10A1F6-AFB2-4407-A411-A00AAA5E8B1A}" type="presOf" srcId="{1CFE77D1-CA3A-4340-845C-20F81AADF9E0}" destId="{575481CF-2CF9-4D4E-9689-DCC76E7DAA56}" srcOrd="0" destOrd="0" presId="urn:microsoft.com/office/officeart/2005/8/layout/hList1"/>
    <dgm:cxn modelId="{97AAE41C-E356-48D5-9C47-9E5BC5E47242}" type="presParOf" srcId="{55AFFEEB-A410-49BE-B077-A0853EAC49AC}" destId="{F1A20225-C09A-4C58-91AD-E65EDF22B51B}" srcOrd="0" destOrd="0" presId="urn:microsoft.com/office/officeart/2005/8/layout/hList1"/>
    <dgm:cxn modelId="{4E570174-1042-4976-9E33-212F001A743E}" type="presParOf" srcId="{F1A20225-C09A-4C58-91AD-E65EDF22B51B}" destId="{985552E3-4E2A-45C6-BCC8-933F63AC280D}" srcOrd="0" destOrd="0" presId="urn:microsoft.com/office/officeart/2005/8/layout/hList1"/>
    <dgm:cxn modelId="{8FFD55DC-E996-4998-A19E-10C0E411A41D}" type="presParOf" srcId="{F1A20225-C09A-4C58-91AD-E65EDF22B51B}" destId="{5BC52808-9DFA-4A4E-998B-CA08285E6562}" srcOrd="1" destOrd="0" presId="urn:microsoft.com/office/officeart/2005/8/layout/hList1"/>
    <dgm:cxn modelId="{374ACE8E-5D90-43DF-B227-33F3F4719DB2}" type="presParOf" srcId="{55AFFEEB-A410-49BE-B077-A0853EAC49AC}" destId="{7F85CCC4-8593-45E6-BCE2-B46D13C62C5C}" srcOrd="1" destOrd="0" presId="urn:microsoft.com/office/officeart/2005/8/layout/hList1"/>
    <dgm:cxn modelId="{3E4139B5-7DF9-491F-B932-83EFD9851394}" type="presParOf" srcId="{55AFFEEB-A410-49BE-B077-A0853EAC49AC}" destId="{26BB6E00-C6BB-42D5-9195-38DAE7C8EF08}" srcOrd="2" destOrd="0" presId="urn:microsoft.com/office/officeart/2005/8/layout/hList1"/>
    <dgm:cxn modelId="{5C5FADD7-E4AE-4EAE-87C3-9F143C64C5B2}" type="presParOf" srcId="{26BB6E00-C6BB-42D5-9195-38DAE7C8EF08}" destId="{5078ED2B-9EC2-4B2C-A7B8-35F62DBB355A}" srcOrd="0" destOrd="0" presId="urn:microsoft.com/office/officeart/2005/8/layout/hList1"/>
    <dgm:cxn modelId="{49096B7E-A6CC-431D-B737-51E5AE09A29E}" type="presParOf" srcId="{26BB6E00-C6BB-42D5-9195-38DAE7C8EF08}" destId="{575481CF-2CF9-4D4E-9689-DCC76E7DAA56}" srcOrd="1" destOrd="0" presId="urn:microsoft.com/office/officeart/2005/8/layout/hList1"/>
    <dgm:cxn modelId="{42E917E7-7FBD-4644-87A5-454EF211799E}" type="presParOf" srcId="{55AFFEEB-A410-49BE-B077-A0853EAC49AC}" destId="{29706F08-CE1F-496F-BC67-35EFB7F8C9A1}" srcOrd="3" destOrd="0" presId="urn:microsoft.com/office/officeart/2005/8/layout/hList1"/>
    <dgm:cxn modelId="{471A5F37-1CF4-441A-AC67-D13A1A3AFC2A}" type="presParOf" srcId="{55AFFEEB-A410-49BE-B077-A0853EAC49AC}" destId="{70A01125-F225-434E-9C1A-E6B4A5660599}" srcOrd="4" destOrd="0" presId="urn:microsoft.com/office/officeart/2005/8/layout/hList1"/>
    <dgm:cxn modelId="{291EE6FD-089A-42FC-9FEB-000A70A0AC0A}" type="presParOf" srcId="{70A01125-F225-434E-9C1A-E6B4A5660599}" destId="{734EF7D8-F286-48FC-99ED-A6DE4FCD65B1}" srcOrd="0" destOrd="0" presId="urn:microsoft.com/office/officeart/2005/8/layout/hList1"/>
    <dgm:cxn modelId="{1B5967AE-2FF9-4DC4-B2B1-FCA8CDC505A7}" type="presParOf" srcId="{70A01125-F225-434E-9C1A-E6B4A5660599}" destId="{D25AE7F7-A574-4A50-96D2-780AA3F4FCE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718F8F-C419-4DB3-837D-B89A34AA4C81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E63A860-BF77-474C-838D-805672F5FA0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завершение капитального ремонта на 44 объектах </a:t>
          </a:r>
        </a:p>
      </dgm:t>
    </dgm:pt>
    <dgm:pt modelId="{D62ED1D0-B93B-4440-A75C-2A861027D153}" type="parTrans" cxnId="{E6E501BA-C12A-4533-82BC-0F8FAAAB7F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AFB161-3A43-493F-BBC3-DAA16929E66B}" type="sibTrans" cxnId="{E6E501BA-C12A-4533-82BC-0F8FAAAB7F3B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5B0BC62-EBE0-4AF9-99BD-872DF6924143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приобретение </a:t>
          </a:r>
          <a:b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1 модульной конструкции</a:t>
          </a:r>
        </a:p>
      </dgm:t>
    </dgm:pt>
    <dgm:pt modelId="{825A7A01-8312-4AEB-B3EF-999D7C00F3B6}" type="parTrans" cxnId="{4297C343-3D93-44FD-9C2F-32D2D64353F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F9FF248-8229-42CA-BCD9-9A95AEFC773C}" type="sibTrans" cxnId="{4297C343-3D93-44FD-9C2F-32D2D64353F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BE885B2-F476-426C-8B9A-A1611FE3976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приобретение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94 единиц оборудования</a:t>
          </a:r>
        </a:p>
      </dgm:t>
    </dgm:pt>
    <dgm:pt modelId="{6F2E6071-75DB-4ED8-B786-0F2260D82100}" type="parTrans" cxnId="{F2D20801-9878-4D0A-B648-A92A119133F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5A6BE6-BE48-45B8-8585-80720CCEEF54}" type="sibTrans" cxnId="{F2D20801-9878-4D0A-B648-A92A119133F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0B7025-32A2-4387-9ED4-B6795401997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приобретение 1 автомобиля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22F835-E96C-4723-9F70-2DE160E2520A}" type="parTrans" cxnId="{0A9EBFA6-79F5-4C11-93BC-5215C6904D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6E8F3B-561A-4AB0-9F4D-19D1DFBC4C49}" type="sibTrans" cxnId="{0A9EBFA6-79F5-4C11-93BC-5215C6904DA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00750D-3932-4917-92DC-1CB4D83C1680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2х объектов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2F8B21-BB58-4F3C-BF61-34C9A35C8BDC}" type="parTrans" cxnId="{4F533C95-BD52-4638-8861-718AEB4641B5}">
      <dgm:prSet/>
      <dgm:spPr/>
      <dgm:t>
        <a:bodyPr/>
        <a:lstStyle/>
        <a:p>
          <a:endParaRPr lang="ru-RU"/>
        </a:p>
      </dgm:t>
    </dgm:pt>
    <dgm:pt modelId="{1D586601-7BFA-41A9-98A4-D7FC344A7219}" type="sibTrans" cxnId="{4F533C95-BD52-4638-8861-718AEB4641B5}">
      <dgm:prSet/>
      <dgm:spPr/>
      <dgm:t>
        <a:bodyPr/>
        <a:lstStyle/>
        <a:p>
          <a:endParaRPr lang="ru-RU"/>
        </a:p>
      </dgm:t>
    </dgm:pt>
    <dgm:pt modelId="{D8504F34-76CA-4EE3-9DC2-2EDA59E04B43}" type="pres">
      <dgm:prSet presAssocID="{18718F8F-C419-4DB3-837D-B89A34AA4C8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DF7B46-2E6B-45A0-A742-08F4ABFC2E55}" type="pres">
      <dgm:prSet presAssocID="{BE63A860-BF77-474C-838D-805672F5FA0C}" presName="node" presStyleLbl="node1" presStyleIdx="0" presStyleCnt="5" custScaleX="81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0007B1-BEA9-4A16-B1E6-6648C6CA921C}" type="pres">
      <dgm:prSet presAssocID="{61AFB161-3A43-493F-BBC3-DAA16929E66B}" presName="sibTrans" presStyleCnt="0"/>
      <dgm:spPr/>
    </dgm:pt>
    <dgm:pt modelId="{F9F2211D-B9CE-4ABA-8D83-B19A5D484EC3}" type="pres">
      <dgm:prSet presAssocID="{15B0BC62-EBE0-4AF9-99BD-872DF6924143}" presName="node" presStyleLbl="node1" presStyleIdx="1" presStyleCnt="5" custScaleX="77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80B961-DD9D-4CE4-8F8A-35F5DDD0516C}" type="pres">
      <dgm:prSet presAssocID="{EF9FF248-8229-42CA-BCD9-9A95AEFC773C}" presName="sibTrans" presStyleCnt="0"/>
      <dgm:spPr/>
    </dgm:pt>
    <dgm:pt modelId="{9DD77A35-9BF5-48B9-B99D-2D40AF7068CB}" type="pres">
      <dgm:prSet presAssocID="{D400750D-3932-4917-92DC-1CB4D83C168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07EF8-5757-4FA8-BA6C-202123A7FDD5}" type="pres">
      <dgm:prSet presAssocID="{1D586601-7BFA-41A9-98A4-D7FC344A7219}" presName="sibTrans" presStyleCnt="0"/>
      <dgm:spPr/>
    </dgm:pt>
    <dgm:pt modelId="{BEC79DDA-2C5E-4213-B858-91AD28C35D96}" type="pres">
      <dgm:prSet presAssocID="{5BE885B2-F476-426C-8B9A-A1611FE39762}" presName="node" presStyleLbl="node1" presStyleIdx="3" presStyleCnt="5" custScaleX="819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1639D8-1D81-4F7C-BB48-DB783AB3A8D7}" type="pres">
      <dgm:prSet presAssocID="{7E5A6BE6-BE48-45B8-8585-80720CCEEF54}" presName="sibTrans" presStyleCnt="0"/>
      <dgm:spPr/>
    </dgm:pt>
    <dgm:pt modelId="{454E44C6-B837-4B6B-972F-3D2B0066441F}" type="pres">
      <dgm:prSet presAssocID="{530B7025-32A2-4387-9ED4-B6795401997C}" presName="node" presStyleLbl="node1" presStyleIdx="4" presStyleCnt="5" custScaleX="776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9ABDB7-4004-4722-B2C3-CC791FF3ED98}" type="presOf" srcId="{D400750D-3932-4917-92DC-1CB4D83C1680}" destId="{9DD77A35-9BF5-48B9-B99D-2D40AF7068CB}" srcOrd="0" destOrd="0" presId="urn:microsoft.com/office/officeart/2005/8/layout/default#1"/>
    <dgm:cxn modelId="{F2D20801-9878-4D0A-B648-A92A119133FC}" srcId="{18718F8F-C419-4DB3-837D-B89A34AA4C81}" destId="{5BE885B2-F476-426C-8B9A-A1611FE39762}" srcOrd="3" destOrd="0" parTransId="{6F2E6071-75DB-4ED8-B786-0F2260D82100}" sibTransId="{7E5A6BE6-BE48-45B8-8585-80720CCEEF54}"/>
    <dgm:cxn modelId="{E7169A95-E54A-45FA-ABF1-FB09642634C6}" type="presOf" srcId="{BE63A860-BF77-474C-838D-805672F5FA0C}" destId="{75DF7B46-2E6B-45A0-A742-08F4ABFC2E55}" srcOrd="0" destOrd="0" presId="urn:microsoft.com/office/officeart/2005/8/layout/default#1"/>
    <dgm:cxn modelId="{FC6DBC0A-8A4A-4014-9D29-EC800B214370}" type="presOf" srcId="{15B0BC62-EBE0-4AF9-99BD-872DF6924143}" destId="{F9F2211D-B9CE-4ABA-8D83-B19A5D484EC3}" srcOrd="0" destOrd="0" presId="urn:microsoft.com/office/officeart/2005/8/layout/default#1"/>
    <dgm:cxn modelId="{8BD18FF9-6061-4929-829E-B8855BB241B1}" type="presOf" srcId="{5BE885B2-F476-426C-8B9A-A1611FE39762}" destId="{BEC79DDA-2C5E-4213-B858-91AD28C35D96}" srcOrd="0" destOrd="0" presId="urn:microsoft.com/office/officeart/2005/8/layout/default#1"/>
    <dgm:cxn modelId="{90CF945E-1E54-41B1-BAAA-8F373B5C813D}" type="presOf" srcId="{530B7025-32A2-4387-9ED4-B6795401997C}" destId="{454E44C6-B837-4B6B-972F-3D2B0066441F}" srcOrd="0" destOrd="0" presId="urn:microsoft.com/office/officeart/2005/8/layout/default#1"/>
    <dgm:cxn modelId="{A8FD1C81-655B-47F9-93AA-31BD861A11A1}" type="presOf" srcId="{18718F8F-C419-4DB3-837D-B89A34AA4C81}" destId="{D8504F34-76CA-4EE3-9DC2-2EDA59E04B43}" srcOrd="0" destOrd="0" presId="urn:microsoft.com/office/officeart/2005/8/layout/default#1"/>
    <dgm:cxn modelId="{4F533C95-BD52-4638-8861-718AEB4641B5}" srcId="{18718F8F-C419-4DB3-837D-B89A34AA4C81}" destId="{D400750D-3932-4917-92DC-1CB4D83C1680}" srcOrd="2" destOrd="0" parTransId="{032F8B21-BB58-4F3C-BF61-34C9A35C8BDC}" sibTransId="{1D586601-7BFA-41A9-98A4-D7FC344A7219}"/>
    <dgm:cxn modelId="{0A9EBFA6-79F5-4C11-93BC-5215C6904DA1}" srcId="{18718F8F-C419-4DB3-837D-B89A34AA4C81}" destId="{530B7025-32A2-4387-9ED4-B6795401997C}" srcOrd="4" destOrd="0" parTransId="{8E22F835-E96C-4723-9F70-2DE160E2520A}" sibTransId="{146E8F3B-561A-4AB0-9F4D-19D1DFBC4C49}"/>
    <dgm:cxn modelId="{E6E501BA-C12A-4533-82BC-0F8FAAAB7F3B}" srcId="{18718F8F-C419-4DB3-837D-B89A34AA4C81}" destId="{BE63A860-BF77-474C-838D-805672F5FA0C}" srcOrd="0" destOrd="0" parTransId="{D62ED1D0-B93B-4440-A75C-2A861027D153}" sibTransId="{61AFB161-3A43-493F-BBC3-DAA16929E66B}"/>
    <dgm:cxn modelId="{4297C343-3D93-44FD-9C2F-32D2D64353F2}" srcId="{18718F8F-C419-4DB3-837D-B89A34AA4C81}" destId="{15B0BC62-EBE0-4AF9-99BD-872DF6924143}" srcOrd="1" destOrd="0" parTransId="{825A7A01-8312-4AEB-B3EF-999D7C00F3B6}" sibTransId="{EF9FF248-8229-42CA-BCD9-9A95AEFC773C}"/>
    <dgm:cxn modelId="{3F3FFCA9-5025-4C41-A4C1-DF22F1F93FC9}" type="presParOf" srcId="{D8504F34-76CA-4EE3-9DC2-2EDA59E04B43}" destId="{75DF7B46-2E6B-45A0-A742-08F4ABFC2E55}" srcOrd="0" destOrd="0" presId="urn:microsoft.com/office/officeart/2005/8/layout/default#1"/>
    <dgm:cxn modelId="{CCA536C4-79CB-4C2E-9320-C9D1A9F1E6B7}" type="presParOf" srcId="{D8504F34-76CA-4EE3-9DC2-2EDA59E04B43}" destId="{180007B1-BEA9-4A16-B1E6-6648C6CA921C}" srcOrd="1" destOrd="0" presId="urn:microsoft.com/office/officeart/2005/8/layout/default#1"/>
    <dgm:cxn modelId="{0B011D7E-1BE3-44AB-B286-5B1E8533E88F}" type="presParOf" srcId="{D8504F34-76CA-4EE3-9DC2-2EDA59E04B43}" destId="{F9F2211D-B9CE-4ABA-8D83-B19A5D484EC3}" srcOrd="2" destOrd="0" presId="urn:microsoft.com/office/officeart/2005/8/layout/default#1"/>
    <dgm:cxn modelId="{E7C369F8-90F6-4DE4-8DEE-CF7DCBBC7F9F}" type="presParOf" srcId="{D8504F34-76CA-4EE3-9DC2-2EDA59E04B43}" destId="{1080B961-DD9D-4CE4-8F8A-35F5DDD0516C}" srcOrd="3" destOrd="0" presId="urn:microsoft.com/office/officeart/2005/8/layout/default#1"/>
    <dgm:cxn modelId="{8801DFF7-EB8A-44E5-86A1-50E669D940DB}" type="presParOf" srcId="{D8504F34-76CA-4EE3-9DC2-2EDA59E04B43}" destId="{9DD77A35-9BF5-48B9-B99D-2D40AF7068CB}" srcOrd="4" destOrd="0" presId="urn:microsoft.com/office/officeart/2005/8/layout/default#1"/>
    <dgm:cxn modelId="{9A86FDAD-AD78-4ECC-A7E9-1BF4E82EF016}" type="presParOf" srcId="{D8504F34-76CA-4EE3-9DC2-2EDA59E04B43}" destId="{AD107EF8-5757-4FA8-BA6C-202123A7FDD5}" srcOrd="5" destOrd="0" presId="urn:microsoft.com/office/officeart/2005/8/layout/default#1"/>
    <dgm:cxn modelId="{BA6C3FB0-8C45-4CAF-9F7E-CBFEE0C473D8}" type="presParOf" srcId="{D8504F34-76CA-4EE3-9DC2-2EDA59E04B43}" destId="{BEC79DDA-2C5E-4213-B858-91AD28C35D96}" srcOrd="6" destOrd="0" presId="urn:microsoft.com/office/officeart/2005/8/layout/default#1"/>
    <dgm:cxn modelId="{B29498C3-5BC2-4BEF-BCCF-413CF6236715}" type="presParOf" srcId="{D8504F34-76CA-4EE3-9DC2-2EDA59E04B43}" destId="{641639D8-1D81-4F7C-BB48-DB783AB3A8D7}" srcOrd="7" destOrd="0" presId="urn:microsoft.com/office/officeart/2005/8/layout/default#1"/>
    <dgm:cxn modelId="{14C65478-F121-47A7-B579-E3D61A83A52B}" type="presParOf" srcId="{D8504F34-76CA-4EE3-9DC2-2EDA59E04B43}" destId="{454E44C6-B837-4B6B-972F-3D2B0066441F}" srcOrd="8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85552E3-4E2A-45C6-BCC8-933F63AC280D}">
      <dsp:nvSpPr>
        <dsp:cNvPr id="0" name=""/>
        <dsp:cNvSpPr/>
      </dsp:nvSpPr>
      <dsp:spPr>
        <a:xfrm>
          <a:off x="2655" y="29951"/>
          <a:ext cx="258891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Общее финансирование</a:t>
          </a:r>
        </a:p>
      </dsp:txBody>
      <dsp:txXfrm>
        <a:off x="2655" y="29951"/>
        <a:ext cx="2588912" cy="489600"/>
      </dsp:txXfrm>
    </dsp:sp>
    <dsp:sp modelId="{5BC52808-9DFA-4A4E-998B-CA08285E6562}">
      <dsp:nvSpPr>
        <dsp:cNvPr id="0" name=""/>
        <dsp:cNvSpPr/>
      </dsp:nvSpPr>
      <dsp:spPr>
        <a:xfrm>
          <a:off x="2655" y="519551"/>
          <a:ext cx="2588912" cy="746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3 247 537,5 тыс.рублей</a:t>
          </a:r>
        </a:p>
      </dsp:txBody>
      <dsp:txXfrm>
        <a:off x="2655" y="519551"/>
        <a:ext cx="2588912" cy="746639"/>
      </dsp:txXfrm>
    </dsp:sp>
    <dsp:sp modelId="{5078ED2B-9EC2-4B2C-A7B8-35F62DBB355A}">
      <dsp:nvSpPr>
        <dsp:cNvPr id="0" name=""/>
        <dsp:cNvSpPr/>
      </dsp:nvSpPr>
      <dsp:spPr>
        <a:xfrm>
          <a:off x="2954015" y="29951"/>
          <a:ext cx="258891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Федеральный бюджет</a:t>
          </a:r>
        </a:p>
      </dsp:txBody>
      <dsp:txXfrm>
        <a:off x="2954015" y="29951"/>
        <a:ext cx="2588912" cy="489600"/>
      </dsp:txXfrm>
    </dsp:sp>
    <dsp:sp modelId="{575481CF-2CF9-4D4E-9689-DCC76E7DAA56}">
      <dsp:nvSpPr>
        <dsp:cNvPr id="0" name=""/>
        <dsp:cNvSpPr/>
      </dsp:nvSpPr>
      <dsp:spPr>
        <a:xfrm>
          <a:off x="2954015" y="519551"/>
          <a:ext cx="2588912" cy="746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3 017 155,8 тыс.рублей</a:t>
          </a:r>
        </a:p>
      </dsp:txBody>
      <dsp:txXfrm>
        <a:off x="2954015" y="519551"/>
        <a:ext cx="2588912" cy="746639"/>
      </dsp:txXfrm>
    </dsp:sp>
    <dsp:sp modelId="{734EF7D8-F286-48FC-99ED-A6DE4FCD65B1}">
      <dsp:nvSpPr>
        <dsp:cNvPr id="0" name=""/>
        <dsp:cNvSpPr/>
      </dsp:nvSpPr>
      <dsp:spPr>
        <a:xfrm>
          <a:off x="5905376" y="29951"/>
          <a:ext cx="2588912" cy="489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Областной бюджет</a:t>
          </a:r>
        </a:p>
      </dsp:txBody>
      <dsp:txXfrm>
        <a:off x="5905376" y="29951"/>
        <a:ext cx="2588912" cy="489600"/>
      </dsp:txXfrm>
    </dsp:sp>
    <dsp:sp modelId="{D25AE7F7-A574-4A50-96D2-780AA3F4FCE5}">
      <dsp:nvSpPr>
        <dsp:cNvPr id="0" name=""/>
        <dsp:cNvSpPr/>
      </dsp:nvSpPr>
      <dsp:spPr>
        <a:xfrm>
          <a:off x="5905376" y="519551"/>
          <a:ext cx="2588912" cy="74663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>
              <a:latin typeface="Times New Roman" pitchFamily="18" charset="0"/>
              <a:cs typeface="Times New Roman" pitchFamily="18" charset="0"/>
            </a:rPr>
            <a:t>194 051,7 тыс.рублей</a:t>
          </a:r>
        </a:p>
      </dsp:txBody>
      <dsp:txXfrm>
        <a:off x="5905376" y="519551"/>
        <a:ext cx="2588912" cy="74663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5DF7B46-2E6B-45A0-A742-08F4ABFC2E55}">
      <dsp:nvSpPr>
        <dsp:cNvPr id="0" name=""/>
        <dsp:cNvSpPr/>
      </dsp:nvSpPr>
      <dsp:spPr>
        <a:xfrm>
          <a:off x="360533" y="539"/>
          <a:ext cx="2187801" cy="16015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завершение капитального ремонта на 44 объектах </a:t>
          </a:r>
        </a:p>
      </dsp:txBody>
      <dsp:txXfrm>
        <a:off x="360533" y="539"/>
        <a:ext cx="2187801" cy="1601553"/>
      </dsp:txXfrm>
    </dsp:sp>
    <dsp:sp modelId="{F9F2211D-B9CE-4ABA-8D83-B19A5D484EC3}">
      <dsp:nvSpPr>
        <dsp:cNvPr id="0" name=""/>
        <dsp:cNvSpPr/>
      </dsp:nvSpPr>
      <dsp:spPr>
        <a:xfrm>
          <a:off x="2815261" y="539"/>
          <a:ext cx="2071609" cy="16015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приобретение </a:t>
          </a:r>
          <a:br>
            <a:rPr lang="ru-RU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 модульной конструкции</a:t>
          </a:r>
        </a:p>
      </dsp:txBody>
      <dsp:txXfrm>
        <a:off x="2815261" y="539"/>
        <a:ext cx="2071609" cy="1601553"/>
      </dsp:txXfrm>
    </dsp:sp>
    <dsp:sp modelId="{9DD77A35-9BF5-48B9-B99D-2D40AF7068CB}">
      <dsp:nvSpPr>
        <dsp:cNvPr id="0" name=""/>
        <dsp:cNvSpPr/>
      </dsp:nvSpPr>
      <dsp:spPr>
        <a:xfrm>
          <a:off x="5153795" y="539"/>
          <a:ext cx="2669255" cy="16015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строительство </a:t>
          </a: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2х объектов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53795" y="539"/>
        <a:ext cx="2669255" cy="1601553"/>
      </dsp:txXfrm>
    </dsp:sp>
    <dsp:sp modelId="{BEC79DDA-2C5E-4213-B858-91AD28C35D96}">
      <dsp:nvSpPr>
        <dsp:cNvPr id="0" name=""/>
        <dsp:cNvSpPr/>
      </dsp:nvSpPr>
      <dsp:spPr>
        <a:xfrm>
          <a:off x="1828624" y="1869018"/>
          <a:ext cx="2187801" cy="16015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приобретение </a:t>
          </a:r>
          <a:r>
            <a:rPr lang="ru-RU" sz="2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94 единиц оборудования</a:t>
          </a:r>
        </a:p>
      </dsp:txBody>
      <dsp:txXfrm>
        <a:off x="1828624" y="1869018"/>
        <a:ext cx="2187801" cy="1601553"/>
      </dsp:txXfrm>
    </dsp:sp>
    <dsp:sp modelId="{454E44C6-B837-4B6B-972F-3D2B0066441F}">
      <dsp:nvSpPr>
        <dsp:cNvPr id="0" name=""/>
        <dsp:cNvSpPr/>
      </dsp:nvSpPr>
      <dsp:spPr>
        <a:xfrm>
          <a:off x="4283351" y="1869018"/>
          <a:ext cx="2071609" cy="160155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приобретение 1 автомобиля</a:t>
          </a:r>
          <a:endParaRPr lang="ru-RU" sz="2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83351" y="1869018"/>
        <a:ext cx="2071609" cy="16015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107034" tIns="53518" rIns="107034" bIns="53518" rtlCol="0"/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919" y="0"/>
            <a:ext cx="2945659" cy="496411"/>
          </a:xfrm>
          <a:prstGeom prst="rect">
            <a:avLst/>
          </a:prstGeom>
        </p:spPr>
        <p:txBody>
          <a:bodyPr vert="horz" lIns="107034" tIns="53518" rIns="107034" bIns="53518" rtlCol="0"/>
          <a:lstStyle>
            <a:lvl1pPr algn="r">
              <a:defRPr sz="1400"/>
            </a:lvl1pPr>
          </a:lstStyle>
          <a:p>
            <a:fld id="{F14D17BF-B53E-4B5A-BBA3-323EA5106BFA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7034" tIns="53518" rIns="107034" bIns="5351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107034" tIns="53518" rIns="107034" bIns="53518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107034" tIns="53518" rIns="107034" bIns="53518" rtlCol="0" anchor="b"/>
          <a:lstStyle>
            <a:lvl1pPr algn="l">
              <a:defRPr sz="14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919" y="9430091"/>
            <a:ext cx="2945659" cy="496411"/>
          </a:xfrm>
          <a:prstGeom prst="rect">
            <a:avLst/>
          </a:prstGeom>
        </p:spPr>
        <p:txBody>
          <a:bodyPr vert="horz" lIns="107034" tIns="53518" rIns="107034" bIns="53518" rtlCol="0" anchor="b"/>
          <a:lstStyle>
            <a:lvl1pPr algn="r">
              <a:defRPr sz="1400"/>
            </a:lvl1pPr>
          </a:lstStyle>
          <a:p>
            <a:fld id="{D8035566-6204-437D-AF5C-B4F4D1B850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05704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35566-6204-437D-AF5C-B4F4D1B850DE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35566-6204-437D-AF5C-B4F4D1B850D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35566-6204-437D-AF5C-B4F4D1B850DE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35566-6204-437D-AF5C-B4F4D1B850DE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131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035566-6204-437D-AF5C-B4F4D1B850DE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6131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1597819"/>
            <a:ext cx="7772400" cy="1102519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0BB688B-D2F6-422E-B3E6-C2D46B6D6FAA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E685886-EE00-4B89-88E9-6BB1D79906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AB73EBA6-3721-4EF7-A5A8-51BAC50063FA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B9B197B-BBB7-4615-B8DA-B2A2C31E93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05979"/>
            <a:ext cx="2057400" cy="4388644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05979"/>
            <a:ext cx="6019800" cy="4388644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8A6881C-C225-477E-B869-7BC27720BFA9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5490F3D4-B6EA-41D6-A93D-A6A39970A2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10E96FD-5621-48D4-BA9B-CFA9DFF2424C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4A8F89F5-912A-4738-A6C6-02D4EEABC9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75211625-78E7-463B-9A23-D9D36E1A6FEC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039D6A38-FA6A-4F5B-8B5B-0D201C9D70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F337E394-B3FD-49A7-828A-9CD495415D1B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4CE01A1-FB05-467B-B244-33F2D31AEC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2EE2A50-1EA2-403A-AE26-E23B0167DF3D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886408B3-5E56-4AEA-AEC3-572264E299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2B65BEF-6AF6-46D9-BCD5-EB9B8F015B7A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E9B3B7D1-075D-4636-870F-AF5FAF905D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628FCC26-FA76-4EC6-8C42-6FF5A27ECF0A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83FE0B12-DF49-4C28-AB4A-A975C1DC7D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132C6CA7-B89A-4F00-95EB-41796B7FD75D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9AB1193B-B70C-440A-B598-2B6BDDF4B9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/>
            </a:pPr>
            <a:endParaRPr lang="ru-RU"/>
          </a:p>
        </p:txBody>
      </p:sp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3B161431-9E7B-45F0-9ECF-2F7F233234CE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fld id="{BCC9E7F2-045D-4E18-A026-1DD6354C8E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6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CEE214-E6EB-4088-9C9A-1DE51E6859BE}" type="datetimeFigureOut">
              <a:rPr lang="ru-RU"/>
              <a:pPr>
                <a:defRPr/>
              </a:pPr>
              <a:t>11.04.2025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404EA072-BE97-42BB-BE87-5DAEF7562A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2pPr>
      <a:lvl3pPr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3pPr>
      <a:lvl4pPr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4pPr>
      <a:lvl5pPr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5pPr>
      <a:lvl6pPr marL="457200"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6pPr>
      <a:lvl7pPr marL="914400"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7pPr>
      <a:lvl8pPr marL="1371600"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8pPr>
      <a:lvl9pPr marL="1828800" algn="ctr">
        <a:spcBef>
          <a:spcPts val="0"/>
        </a:spcBef>
        <a:spcAft>
          <a:spcPts val="0"/>
        </a:spcAft>
        <a:defRPr sz="4400">
          <a:solidFill>
            <a:schemeClr val="tx1"/>
          </a:solidFill>
          <a:latin typeface="Calibri"/>
        </a:defRPr>
      </a:lvl9pPr>
    </p:titleStyle>
    <p:bodyStyle>
      <a:lvl1pPr marL="342900" indent="-342900" algn="l">
        <a:spcBef>
          <a:spcPts val="0"/>
        </a:spcBef>
        <a:spcAft>
          <a:spcPts val="0"/>
        </a:spcAft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spcBef>
          <a:spcPts val="0"/>
        </a:spcBef>
        <a:spcAft>
          <a:spcPts val="0"/>
        </a:spcAft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>
        <a:spcBef>
          <a:spcPts val="0"/>
        </a:spcBef>
        <a:spcAft>
          <a:spcPts val="0"/>
        </a:spcAft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>
        <a:spcBef>
          <a:spcPts val="0"/>
        </a:spcBef>
        <a:spcAft>
          <a:spcPts val="0"/>
        </a:spcAft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>
        <a:spcBef>
          <a:spcPts val="0"/>
        </a:spcBef>
        <a:spcAft>
          <a:spcPts val="0"/>
        </a:spcAft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11" Type="http://schemas.openxmlformats.org/officeDocument/2006/relationships/image" Target="../media/image3.png"/><Relationship Id="rId5" Type="http://schemas.openxmlformats.org/officeDocument/2006/relationships/diagramLayout" Target="../diagrams/layout1.xml"/><Relationship Id="rId10" Type="http://schemas.openxmlformats.org/officeDocument/2006/relationships/image" Target="../media/image8.png"/><Relationship Id="rId4" Type="http://schemas.openxmlformats.org/officeDocument/2006/relationships/diagramData" Target="../diagrams/data1.xml"/><Relationship Id="rId9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9.emf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11" Type="http://schemas.openxmlformats.org/officeDocument/2006/relationships/image" Target="../media/image3.png"/><Relationship Id="rId5" Type="http://schemas.openxmlformats.org/officeDocument/2006/relationships/image" Target="../media/image8.png"/><Relationship Id="rId10" Type="http://schemas.microsoft.com/office/2007/relationships/diagramDrawing" Target="../diagrams/drawing2.xml"/><Relationship Id="rId4" Type="http://schemas.openxmlformats.org/officeDocument/2006/relationships/image" Target="../media/image1.jpeg"/><Relationship Id="rId9" Type="http://schemas.openxmlformats.org/officeDocument/2006/relationships/diagramColors" Target="../diagrams/colors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3"/>
          <p:cNvSpPr/>
          <p:nvPr/>
        </p:nvSpPr>
        <p:spPr bwMode="auto">
          <a:xfrm>
            <a:off x="0" y="1653649"/>
            <a:ext cx="9144000" cy="151222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>
              <a:defRPr/>
            </a:pPr>
            <a:r>
              <a:rPr lang="ru-RU" sz="2000" b="1" dirty="0">
                <a:latin typeface="Times New Roman"/>
                <a:cs typeface="Times New Roman"/>
              </a:rPr>
              <a:t>Об итогах реализации мероприятий региональной программы </a:t>
            </a:r>
            <a:endParaRPr lang="en-US" sz="2000" b="1" dirty="0">
              <a:latin typeface="Times New Roman"/>
              <a:cs typeface="Times New Roman"/>
            </a:endParaRPr>
          </a:p>
          <a:p>
            <a:pPr lvl="0" algn="ctr">
              <a:defRPr/>
            </a:pPr>
            <a:r>
              <a:rPr lang="ru-RU" sz="2000" b="1" dirty="0">
                <a:latin typeface="Times New Roman"/>
                <a:cs typeface="Times New Roman"/>
              </a:rPr>
              <a:t>«Модернизация первичного звена здравоохранения» </a:t>
            </a:r>
            <a:endParaRPr lang="ru-RU" sz="2000" b="1" dirty="0">
              <a:solidFill>
                <a:schemeClr val="bg1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24"/>
          <p:cNvSpPr/>
          <p:nvPr/>
        </p:nvSpPr>
        <p:spPr bwMode="auto">
          <a:xfrm>
            <a:off x="611560" y="3227593"/>
            <a:ext cx="8243887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400" dirty="0">
                <a:solidFill>
                  <a:srgbClr val="17375E"/>
                </a:solidFill>
                <a:latin typeface="Arial"/>
              </a:rPr>
              <a:t>Гирин Николай Владимирович</a:t>
            </a:r>
            <a:endParaRPr dirty="0"/>
          </a:p>
          <a:p>
            <a:pPr algn="r">
              <a:defRPr/>
            </a:pPr>
            <a:r>
              <a:rPr lang="ru-RU" sz="1400" dirty="0">
                <a:solidFill>
                  <a:srgbClr val="17375E"/>
                </a:solidFill>
                <a:latin typeface="Arial"/>
              </a:rPr>
              <a:t>директор департамента здравоохранения</a:t>
            </a:r>
            <a:endParaRPr dirty="0"/>
          </a:p>
          <a:p>
            <a:pPr algn="r">
              <a:defRPr/>
            </a:pPr>
            <a:r>
              <a:rPr lang="ru-RU" sz="1400" dirty="0">
                <a:solidFill>
                  <a:srgbClr val="17375E"/>
                </a:solidFill>
                <a:latin typeface="Arial"/>
              </a:rPr>
              <a:t> Костромской области</a:t>
            </a:r>
            <a:endParaRPr lang="en-US" sz="1400" dirty="0">
              <a:solidFill>
                <a:srgbClr val="17375E"/>
              </a:solidFill>
              <a:latin typeface="Arial"/>
            </a:endParaRPr>
          </a:p>
          <a:p>
            <a:pPr algn="r">
              <a:defRPr/>
            </a:pPr>
            <a:endParaRPr lang="ru-RU" sz="1400" dirty="0">
              <a:solidFill>
                <a:srgbClr val="17375E"/>
              </a:solidFill>
              <a:latin typeface="Arial"/>
            </a:endParaRPr>
          </a:p>
          <a:p>
            <a:pPr algn="r">
              <a:defRPr/>
            </a:pPr>
            <a:endParaRPr dirty="0"/>
          </a:p>
          <a:p>
            <a:pPr algn="r">
              <a:defRPr/>
            </a:pPr>
            <a:endParaRPr lang="ru-RU" sz="1400" dirty="0">
              <a:solidFill>
                <a:srgbClr val="17375E"/>
              </a:solidFill>
              <a:latin typeface="Arial"/>
            </a:endParaRPr>
          </a:p>
          <a:p>
            <a:pPr algn="r">
              <a:defRPr/>
            </a:pPr>
            <a:endParaRPr lang="en-US" sz="1400" dirty="0">
              <a:solidFill>
                <a:srgbClr val="17375E"/>
              </a:solidFill>
              <a:latin typeface="Arial"/>
            </a:endParaRPr>
          </a:p>
          <a:p>
            <a:pPr algn="r"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/>
              </a:rPr>
              <a:t>  </a:t>
            </a:r>
            <a:endParaRPr dirty="0"/>
          </a:p>
          <a:p>
            <a:pPr algn="r">
              <a:defRPr/>
            </a:pPr>
            <a:endParaRPr lang="ru-RU" sz="1200" dirty="0">
              <a:solidFill>
                <a:srgbClr val="17375E"/>
              </a:solidFill>
              <a:latin typeface="Arial"/>
            </a:endParaRPr>
          </a:p>
        </p:txBody>
      </p:sp>
      <p:pic>
        <p:nvPicPr>
          <p:cNvPr id="10" name="Picture 6" descr="ПРОФ-IT | Региональные электронные сервисы службы здоровья Самарской обла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895" y="4641850"/>
            <a:ext cx="856430" cy="431800"/>
          </a:xfrm>
          <a:prstGeom prst="rect">
            <a:avLst/>
          </a:prstGeom>
          <a:noFill/>
        </p:spPr>
      </p:pic>
      <p:pic>
        <p:nvPicPr>
          <p:cNvPr id="11" name="Picture 8" descr="Герб Костромской области — Википеди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4594" y="138989"/>
            <a:ext cx="1674811" cy="1434754"/>
          </a:xfrm>
          <a:prstGeom prst="rect">
            <a:avLst/>
          </a:prstGeom>
          <a:noFill/>
        </p:spPr>
      </p:pic>
      <p:pic>
        <p:nvPicPr>
          <p:cNvPr id="7" name="Picture 5" descr="Национальный проект «Продолжительная и активная жизнь» — энциклопедия  «Знание.Вики»">
            <a:extLst>
              <a:ext uri="{FF2B5EF4-FFF2-40B4-BE49-F238E27FC236}">
                <a16:creationId xmlns="" xmlns:a16="http://schemas.microsoft.com/office/drawing/2014/main" id="{C7FFA2FB-897A-4813-B4FA-6BA90115F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108" y="109728"/>
            <a:ext cx="657729" cy="45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3" name="Picture 6" descr="ПРОФ-IT | Региональные электронные сервисы службы здоровья Самарской облас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5147" y="4740250"/>
            <a:ext cx="799804" cy="403250"/>
          </a:xfrm>
          <a:prstGeom prst="rect">
            <a:avLst/>
          </a:prstGeom>
          <a:noFill/>
        </p:spPr>
      </p:pic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3" cstate="print"/>
          <a:stretch/>
        </p:blipFill>
        <p:spPr bwMode="auto">
          <a:xfrm>
            <a:off x="496969" y="4770754"/>
            <a:ext cx="493535" cy="324019"/>
          </a:xfrm>
          <a:prstGeom prst="rect">
            <a:avLst/>
          </a:prstGeom>
          <a:solidFill>
            <a:schemeClr val="accent1">
              <a:lumMod val="90000"/>
            </a:schemeClr>
          </a:solidFill>
          <a:ln w="349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softEdge rad="317500"/>
          </a:effectLst>
        </p:spPr>
      </p:pic>
      <p:sp>
        <p:nvSpPr>
          <p:cNvPr id="6" name="TextBox 9"/>
          <p:cNvSpPr/>
          <p:nvPr/>
        </p:nvSpPr>
        <p:spPr bwMode="auto">
          <a:xfrm>
            <a:off x="791072" y="915566"/>
            <a:ext cx="802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defRPr sz="2150" b="1" i="0" u="none" strike="noStrike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постановление администрации Костромской области от 14.12.2020 года № 581-а</a:t>
            </a:r>
            <a:endParaRPr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10"/>
          <p:cNvSpPr/>
          <p:nvPr/>
        </p:nvSpPr>
        <p:spPr bwMode="auto">
          <a:xfrm>
            <a:off x="4644008" y="4774510"/>
            <a:ext cx="4032448" cy="368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    </a:t>
            </a:r>
            <a:endParaRPr lang="ru-RU" sz="1000" i="1"/>
          </a:p>
        </p:txBody>
      </p:sp>
      <p:sp>
        <p:nvSpPr>
          <p:cNvPr id="8" name="Прямоугольник 11"/>
          <p:cNvSpPr/>
          <p:nvPr/>
        </p:nvSpPr>
        <p:spPr bwMode="auto">
          <a:xfrm>
            <a:off x="1030573" y="158910"/>
            <a:ext cx="714782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Региональная программа «Модернизация первичного звена здравоохранения Костромской области»</a:t>
            </a:r>
          </a:p>
        </p:txBody>
      </p:sp>
      <p:cxnSp>
        <p:nvCxnSpPr>
          <p:cNvPr id="11" name="Прямая соединительная линия 14"/>
          <p:cNvCxnSpPr>
            <a:cxnSpLocks/>
          </p:cNvCxnSpPr>
          <p:nvPr/>
        </p:nvCxnSpPr>
        <p:spPr bwMode="auto">
          <a:xfrm>
            <a:off x="683569" y="930702"/>
            <a:ext cx="8081963" cy="119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Схема 25"/>
          <p:cNvGrpSpPr/>
          <p:nvPr/>
        </p:nvGrpSpPr>
        <p:grpSpPr bwMode="auto">
          <a:xfrm>
            <a:off x="611560" y="1275606"/>
            <a:ext cx="8280920" cy="3456384"/>
            <a:chOff x="0" y="0"/>
            <a:chExt cx="7848872" cy="3455395"/>
          </a:xfrm>
        </p:grpSpPr>
        <p:sp>
          <p:nvSpPr>
            <p:cNvPr id="13" name="Скругленный прямоугольник 12"/>
            <p:cNvSpPr/>
            <p:nvPr/>
          </p:nvSpPr>
          <p:spPr bwMode="auto">
            <a:xfrm>
              <a:off x="1656220" y="0"/>
              <a:ext cx="5416820" cy="545274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800" b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Цели программы:</a:t>
              </a:r>
              <a:endParaRPr lang="ru-RU" sz="1800" dirty="0"/>
            </a:p>
          </p:txBody>
        </p:sp>
        <p:sp>
          <p:nvSpPr>
            <p:cNvPr id="15" name="Скругленный прямоугольник 14"/>
            <p:cNvSpPr/>
            <p:nvPr/>
          </p:nvSpPr>
          <p:spPr bwMode="auto">
            <a:xfrm>
              <a:off x="0" y="664688"/>
              <a:ext cx="7848872" cy="999111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800" b="1" dirty="0">
                  <a:solidFill>
                    <a:schemeClr val="tx1"/>
                  </a:solidFill>
                  <a:latin typeface="Times New Roman"/>
                  <a:cs typeface="Times New Roman"/>
                </a:rPr>
                <a:t>- </a:t>
              </a:r>
              <a:r>
                <a:rPr lang="ru-RU" sz="1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организация оказания медицинской помощи с приближением к месту жительства, месту учебы или работы исходя из потребностей всех групп населения</a:t>
              </a:r>
            </a:p>
          </p:txBody>
        </p:sp>
        <p:sp>
          <p:nvSpPr>
            <p:cNvPr id="16" name="Скругленный прямоугольник 15"/>
            <p:cNvSpPr/>
            <p:nvPr/>
          </p:nvSpPr>
          <p:spPr bwMode="auto">
            <a:xfrm>
              <a:off x="7098110" y="1079811"/>
              <a:ext cx="650588" cy="512787"/>
            </a:xfrm>
            <a:prstGeom prst="roundRect">
              <a:avLst>
                <a:gd name="adj" fmla="val 10000"/>
              </a:avLst>
            </a:prstGeom>
            <a:blipFill>
              <a:blip r:embed="rId4" cstate="print"/>
              <a:stretch/>
            </a:blip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/>
          </p:style>
        </p:sp>
        <p:sp>
          <p:nvSpPr>
            <p:cNvPr id="17" name="Скругленный прямоугольник 16"/>
            <p:cNvSpPr/>
            <p:nvPr/>
          </p:nvSpPr>
          <p:spPr bwMode="auto">
            <a:xfrm>
              <a:off x="0" y="1728192"/>
              <a:ext cx="7848872" cy="999111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FontTx/>
                <a:buChar char="-"/>
                <a:defRPr/>
              </a:pPr>
              <a:r>
                <a:rPr lang="ru-RU" sz="1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оснащение медицинских организаций, на базе которых оказывается первичная медико-санитарная помощь, </a:t>
              </a:r>
            </a:p>
            <a:p>
              <a:pPr lvl="0" algn="l" defTabSz="8001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800" dirty="0">
                  <a:solidFill>
                    <a:schemeClr val="tx1"/>
                  </a:solidFill>
                  <a:latin typeface="Times New Roman"/>
                  <a:cs typeface="Times New Roman"/>
                </a:rPr>
                <a:t>а также центральных районных и районных больниц оборудованием</a:t>
              </a:r>
            </a:p>
          </p:txBody>
        </p:sp>
        <p:sp>
          <p:nvSpPr>
            <p:cNvPr id="18" name="Скругленный прямоугольник 17"/>
            <p:cNvSpPr/>
            <p:nvPr/>
          </p:nvSpPr>
          <p:spPr bwMode="auto">
            <a:xfrm>
              <a:off x="7098110" y="2159622"/>
              <a:ext cx="650588" cy="512787"/>
            </a:xfrm>
            <a:prstGeom prst="roundRect">
              <a:avLst>
                <a:gd name="adj" fmla="val 10000"/>
              </a:avLst>
            </a:prstGeom>
            <a:blipFill>
              <a:blip r:embed="rId5" cstate="print"/>
              <a:stretch/>
            </a:blip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/>
          </p:style>
        </p:sp>
        <p:sp>
          <p:nvSpPr>
            <p:cNvPr id="19" name="Скругленный прямоугольник 18"/>
            <p:cNvSpPr/>
            <p:nvPr/>
          </p:nvSpPr>
          <p:spPr bwMode="auto">
            <a:xfrm>
              <a:off x="0" y="2843230"/>
              <a:ext cx="7848872" cy="612165"/>
            </a:xfrm>
            <a:prstGeom prst="roundRect">
              <a:avLst>
                <a:gd name="adj" fmla="val 10000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 cap="flat" cmpd="sng" algn="ctr">
              <a:solidFill>
                <a:schemeClr val="accent1">
                  <a:shade val="95000"/>
                  <a:satMod val="105000"/>
                </a:scheme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1800">
                  <a:solidFill>
                    <a:schemeClr val="tx1"/>
                  </a:solidFill>
                  <a:latin typeface="Times New Roman"/>
                  <a:cs typeface="Times New Roman"/>
                </a:rPr>
                <a:t>- обеспечение транспортной доступности</a:t>
              </a:r>
            </a:p>
          </p:txBody>
        </p:sp>
        <p:sp>
          <p:nvSpPr>
            <p:cNvPr id="20" name="Скругленный прямоугольник 19"/>
            <p:cNvSpPr/>
            <p:nvPr/>
          </p:nvSpPr>
          <p:spPr bwMode="auto">
            <a:xfrm flipH="1">
              <a:off x="7166361" y="2879496"/>
              <a:ext cx="614260" cy="512787"/>
            </a:xfrm>
            <a:prstGeom prst="roundRect">
              <a:avLst>
                <a:gd name="adj" fmla="val 10000"/>
              </a:avLst>
            </a:prstGeom>
            <a:blipFill>
              <a:blip r:embed="rId6" cstate="print"/>
              <a:stretch/>
            </a:blipFill>
            <a:ln w="25400" cap="flat" cmpd="sng" algn="ctr">
              <a:solidFill>
                <a:schemeClr val="lt1">
                  <a:hueOff val="0"/>
                  <a:satOff val="0"/>
                  <a:lumOff val="0"/>
                  <a:alphaOff val="0"/>
                </a:schemeClr>
              </a:solidFill>
              <a:prstDash val="solid"/>
            </a:ln>
          </p:spPr>
          <p:style>
            <a:lnRef idx="2">
              <a:srgbClr val="000000"/>
            </a:lnRef>
            <a:fillRef idx="1">
              <a:srgbClr val="000000"/>
            </a:fillRef>
            <a:effectRef idx="0">
              <a:srgbClr val="000000"/>
            </a:effectRef>
            <a:fontRef idx="minor"/>
          </p:style>
        </p:sp>
      </p:grpSp>
      <p:sp>
        <p:nvSpPr>
          <p:cNvPr id="21" name="TextBox 13"/>
          <p:cNvSpPr/>
          <p:nvPr/>
        </p:nvSpPr>
        <p:spPr bwMode="auto">
          <a:xfrm>
            <a:off x="8623723" y="4807866"/>
            <a:ext cx="468312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F403C9E9-548A-429E-B63C-A4320DB35995}" type="slidenum">
              <a:rPr lang="ru-RU" sz="1200">
                <a:solidFill>
                  <a:schemeClr val="bg1"/>
                </a:solidFill>
                <a:latin typeface="Arial"/>
                <a:ea typeface="SF UI Display Light"/>
                <a:cs typeface="Arial"/>
              </a:rPr>
              <a:pPr algn="ctr">
                <a:defRPr/>
              </a:pPr>
              <a:t>2</a:t>
            </a:fld>
            <a:endParaRPr lang="ru-RU" sz="1200">
              <a:solidFill>
                <a:schemeClr val="bg1"/>
              </a:solidFill>
              <a:latin typeface="Arial"/>
              <a:ea typeface="SF UI Display Light"/>
              <a:cs typeface="Arial"/>
            </a:endParaRPr>
          </a:p>
        </p:txBody>
      </p:sp>
      <p:pic>
        <p:nvPicPr>
          <p:cNvPr id="24" name="Picture 8" descr="Герб Костромской области — Википедия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86449" y="109728"/>
            <a:ext cx="862454" cy="738835"/>
          </a:xfrm>
          <a:prstGeom prst="rect">
            <a:avLst/>
          </a:prstGeom>
          <a:noFill/>
        </p:spPr>
      </p:pic>
      <p:pic>
        <p:nvPicPr>
          <p:cNvPr id="25" name="Picture 5" descr="Национальный проект «Продолжительная и активная жизнь» — энциклопедия  «Знание.Вики»">
            <a:extLst>
              <a:ext uri="{FF2B5EF4-FFF2-40B4-BE49-F238E27FC236}">
                <a16:creationId xmlns="" xmlns:a16="http://schemas.microsoft.com/office/drawing/2014/main" id="{F76C85F5-F50E-4AB6-8A21-4645C94F3F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108" y="109728"/>
            <a:ext cx="657729" cy="45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tretch/>
        </p:blipFill>
        <p:spPr bwMode="auto">
          <a:xfrm>
            <a:off x="496969" y="4770754"/>
            <a:ext cx="493535" cy="324019"/>
          </a:xfrm>
          <a:prstGeom prst="rect">
            <a:avLst/>
          </a:prstGeom>
          <a:solidFill>
            <a:schemeClr val="accent1">
              <a:lumMod val="90000"/>
            </a:schemeClr>
          </a:solidFill>
          <a:ln w="34925">
            <a:noFill/>
            <a:miter lim="800000"/>
            <a:headEnd/>
            <a:tailEnd/>
          </a:ln>
          <a:effectLst>
            <a:glow rad="63500">
              <a:schemeClr val="accent1">
                <a:satMod val="175000"/>
                <a:alpha val="40000"/>
              </a:schemeClr>
            </a:glow>
            <a:softEdge rad="317500"/>
          </a:effectLst>
        </p:spPr>
      </p:pic>
      <p:sp>
        <p:nvSpPr>
          <p:cNvPr id="5" name="TextBox 4"/>
          <p:cNvSpPr/>
          <p:nvPr/>
        </p:nvSpPr>
        <p:spPr bwMode="auto">
          <a:xfrm>
            <a:off x="184062" y="4742327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ru-RU">
                <a:solidFill>
                  <a:schemeClr val="bg1"/>
                </a:solidFill>
              </a:rPr>
              <a:t>3   </a:t>
            </a:r>
            <a:endParaRPr/>
          </a:p>
        </p:txBody>
      </p:sp>
      <p:sp>
        <p:nvSpPr>
          <p:cNvPr id="7" name="TextBox 10"/>
          <p:cNvSpPr/>
          <p:nvPr/>
        </p:nvSpPr>
        <p:spPr bwMode="auto">
          <a:xfrm>
            <a:off x="4644008" y="4774510"/>
            <a:ext cx="4032448" cy="368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ru-RU"/>
              <a:t>    </a:t>
            </a:r>
            <a:endParaRPr lang="ru-RU" sz="1000" i="1"/>
          </a:p>
        </p:txBody>
      </p:sp>
      <p:sp>
        <p:nvSpPr>
          <p:cNvPr id="8" name="Прямоугольник 11"/>
          <p:cNvSpPr/>
          <p:nvPr/>
        </p:nvSpPr>
        <p:spPr bwMode="auto">
          <a:xfrm>
            <a:off x="1403649" y="195486"/>
            <a:ext cx="636509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/>
                <a:cs typeface="Times New Roman"/>
              </a:rPr>
              <a:t>Финансирование программы</a:t>
            </a:r>
          </a:p>
        </p:txBody>
      </p:sp>
      <p:cxnSp>
        <p:nvCxnSpPr>
          <p:cNvPr id="11" name="Прямая соединительная линия 14"/>
          <p:cNvCxnSpPr>
            <a:cxnSpLocks/>
          </p:cNvCxnSpPr>
          <p:nvPr/>
        </p:nvCxnSpPr>
        <p:spPr bwMode="auto">
          <a:xfrm>
            <a:off x="683569" y="930702"/>
            <a:ext cx="8081963" cy="119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13"/>
          <p:cNvSpPr/>
          <p:nvPr/>
        </p:nvSpPr>
        <p:spPr bwMode="auto">
          <a:xfrm>
            <a:off x="8617676" y="4820505"/>
            <a:ext cx="468312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F403C9E9-548A-429E-B63C-A4320DB35995}" type="slidenum">
              <a:rPr lang="ru-RU" sz="1200">
                <a:solidFill>
                  <a:schemeClr val="bg1"/>
                </a:solidFill>
                <a:latin typeface="Arial"/>
                <a:ea typeface="SF UI Display Light"/>
                <a:cs typeface="Arial"/>
              </a:rPr>
              <a:pPr algn="ctr">
                <a:defRPr/>
              </a:pPr>
              <a:t>3</a:t>
            </a:fld>
            <a:endParaRPr lang="ru-RU" sz="1200">
              <a:solidFill>
                <a:schemeClr val="bg1"/>
              </a:solidFill>
              <a:latin typeface="Arial"/>
              <a:ea typeface="SF UI Display Light"/>
              <a:cs typeface="Arial"/>
            </a:endParaRPr>
          </a:p>
        </p:txBody>
      </p:sp>
      <p:graphicFrame>
        <p:nvGraphicFramePr>
          <p:cNvPr id="12" name="Диаграмма 11"/>
          <p:cNvGraphicFramePr/>
          <p:nvPr/>
        </p:nvGraphicFramePr>
        <p:xfrm>
          <a:off x="179512" y="2427734"/>
          <a:ext cx="878497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Схема 13"/>
          <p:cNvGraphicFramePr/>
          <p:nvPr/>
        </p:nvGraphicFramePr>
        <p:xfrm>
          <a:off x="323528" y="1059582"/>
          <a:ext cx="8496944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5" name="Picture 6" descr="ПРОФ-IT | Региональные электронные сервисы службы здоровья Самарской области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34074" y="4554854"/>
            <a:ext cx="856430" cy="431800"/>
          </a:xfrm>
          <a:prstGeom prst="rect">
            <a:avLst/>
          </a:prstGeom>
          <a:noFill/>
        </p:spPr>
      </p:pic>
      <p:pic>
        <p:nvPicPr>
          <p:cNvPr id="16" name="Picture 8" descr="Герб Костромской области — Википедия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86449" y="109728"/>
            <a:ext cx="862454" cy="738835"/>
          </a:xfrm>
          <a:prstGeom prst="rect">
            <a:avLst/>
          </a:prstGeom>
          <a:noFill/>
        </p:spPr>
      </p:pic>
      <p:pic>
        <p:nvPicPr>
          <p:cNvPr id="17" name="Picture 5" descr="Национальный проект «Продолжительная и активная жизнь» — энциклопедия  «Знание.Вики»">
            <a:extLst>
              <a:ext uri="{FF2B5EF4-FFF2-40B4-BE49-F238E27FC236}">
                <a16:creationId xmlns="" xmlns:a16="http://schemas.microsoft.com/office/drawing/2014/main" id="{6AFE33FF-4711-430D-BE8E-C61C4CA10C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108" y="109728"/>
            <a:ext cx="657729" cy="45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15" name="Picture 6" descr="ПРОФ-IT | Региональные электронные сервисы службы здоровья Самарской област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108" y="4584700"/>
            <a:ext cx="856430" cy="431800"/>
          </a:xfrm>
          <a:prstGeom prst="rect">
            <a:avLst/>
          </a:prstGeom>
          <a:noFill/>
        </p:spPr>
      </p:pic>
      <p:pic>
        <p:nvPicPr>
          <p:cNvPr id="2" name="Рисунок 4294967295"/>
          <p:cNvPicPr/>
          <p:nvPr/>
        </p:nvPicPr>
        <p:blipFill>
          <a:blip r:embed="rId4"/>
          <a:stretch/>
        </p:blipFill>
        <p:spPr bwMode="auto">
          <a:xfrm>
            <a:off x="1249" y="1192"/>
            <a:ext cx="1190" cy="1190"/>
          </a:xfrm>
          <a:prstGeom prst="rect">
            <a:avLst/>
          </a:prstGeom>
        </p:spPr>
      </p:pic>
      <p:sp>
        <p:nvSpPr>
          <p:cNvPr id="5" name="TextBox 16"/>
          <p:cNvSpPr>
            <a:spLocks/>
          </p:cNvSpPr>
          <p:nvPr/>
        </p:nvSpPr>
        <p:spPr bwMode="auto">
          <a:xfrm>
            <a:off x="1043608" y="339502"/>
            <a:ext cx="7090894" cy="307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9837" tIns="14917" rIns="29837" bIns="14917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Мероприятия региональной программы</a:t>
            </a:r>
            <a:endParaRPr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72"/>
          <p:cNvCxnSpPr>
            <a:cxnSpLocks/>
          </p:cNvCxnSpPr>
          <p:nvPr/>
        </p:nvCxnSpPr>
        <p:spPr bwMode="auto">
          <a:xfrm flipH="1" flipV="1">
            <a:off x="130554" y="2949814"/>
            <a:ext cx="69479" cy="2979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124"/>
          <p:cNvSpPr/>
          <p:nvPr/>
        </p:nvSpPr>
        <p:spPr bwMode="auto">
          <a:xfrm>
            <a:off x="1672342" y="4154110"/>
            <a:ext cx="763550" cy="30429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defRPr/>
            </a:pPr>
            <a:endParaRPr lang="ru-RU" b="1">
              <a:solidFill>
                <a:srgbClr val="1FAB9E"/>
              </a:solidFill>
              <a:latin typeface="Times New Roman"/>
              <a:ea typeface="Fira Sans"/>
              <a:cs typeface="Times New Roman"/>
            </a:endParaRPr>
          </a:p>
        </p:txBody>
      </p:sp>
      <p:cxnSp>
        <p:nvCxnSpPr>
          <p:cNvPr id="11" name="Прямая соединительная линия 14"/>
          <p:cNvCxnSpPr>
            <a:cxnSpLocks/>
          </p:cNvCxnSpPr>
          <p:nvPr/>
        </p:nvCxnSpPr>
        <p:spPr bwMode="auto">
          <a:xfrm>
            <a:off x="683569" y="930702"/>
            <a:ext cx="8081963" cy="119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3"/>
          <p:cNvSpPr/>
          <p:nvPr/>
        </p:nvSpPr>
        <p:spPr bwMode="auto">
          <a:xfrm>
            <a:off x="8675688" y="4936332"/>
            <a:ext cx="468312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F403C9E9-548A-429E-B63C-A4320DB35995}" type="slidenum">
              <a:rPr lang="ru-RU" sz="1200">
                <a:solidFill>
                  <a:schemeClr val="bg1"/>
                </a:solidFill>
                <a:latin typeface="Arial"/>
                <a:ea typeface="SF UI Display Light"/>
                <a:cs typeface="Arial"/>
              </a:rPr>
              <a:pPr algn="ctr">
                <a:defRPr/>
              </a:pPr>
              <a:t>4</a:t>
            </a:fld>
            <a:endParaRPr lang="ru-RU" sz="1200">
              <a:solidFill>
                <a:schemeClr val="bg1"/>
              </a:solidFill>
              <a:latin typeface="Arial"/>
              <a:ea typeface="SF UI Display Light"/>
              <a:cs typeface="Arial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56037323"/>
              </p:ext>
            </p:extLst>
          </p:nvPr>
        </p:nvGraphicFramePr>
        <p:xfrm>
          <a:off x="1043608" y="1129405"/>
          <a:ext cx="7721925" cy="359704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69215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689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768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76891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576891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57689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72657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072657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22073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 мероприятия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Плановое</a:t>
                      </a:r>
                      <a:r>
                        <a:rPr lang="ru-RU" sz="1400" u="none" strike="noStrike" baseline="0" dirty="0">
                          <a:latin typeface="Times New Roman" pitchFamily="18" charset="0"/>
                          <a:cs typeface="Times New Roman" pitchFamily="18" charset="0"/>
                        </a:rPr>
                        <a:t> количество</a:t>
                      </a: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, единиц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на 01.03.2025 Всего</a:t>
                      </a:r>
                    </a:p>
                  </a:txBody>
                  <a:tcPr marL="8268" marR="8268" marT="8268" marB="0" anchor="b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66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2022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2023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2024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b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2021 - 2025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 vMerge="1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Исполнение на 01.03.2025 Всего</a:t>
                      </a:r>
                    </a:p>
                  </a:txBody>
                  <a:tcPr marL="8268" marR="8268" marT="8268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2400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Строительство (реконструкция) объектов здравоохранения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8268" marR="8268" marT="8268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200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Капитальный ремонт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</a:p>
                  </a:txBody>
                  <a:tcPr marL="8268" marR="8268" marT="8268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35982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Приобретение быстровозводимых модульных конструкций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268" marR="8268" marT="826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8268" marR="8268" marT="8268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9443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Дооснащение (переоснащение) медицинским оборудованием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484</a:t>
                      </a:r>
                    </a:p>
                  </a:txBody>
                  <a:tcPr marL="8268" marR="8268" marT="8268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72400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Дооснащение (переоснащение) автомобильным транспортом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197</a:t>
                      </a:r>
                    </a:p>
                  </a:txBody>
                  <a:tcPr marL="8268" marR="8268" marT="8268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6" name="Picture 8" descr="Герб Костромской области — Википеди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86449" y="109728"/>
            <a:ext cx="862454" cy="738835"/>
          </a:xfrm>
          <a:prstGeom prst="rect">
            <a:avLst/>
          </a:prstGeom>
          <a:noFill/>
        </p:spPr>
      </p:pic>
      <p:pic>
        <p:nvPicPr>
          <p:cNvPr id="17" name="Picture 5" descr="Национальный проект «Продолжительная и активная жизнь» — энциклопедия  «Знание.Вики»">
            <a:extLst>
              <a:ext uri="{FF2B5EF4-FFF2-40B4-BE49-F238E27FC236}">
                <a16:creationId xmlns="" xmlns:a16="http://schemas.microsoft.com/office/drawing/2014/main" id="{867D26C9-3ADD-493F-95CF-00F452C12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108" y="109728"/>
            <a:ext cx="657729" cy="45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4294967295"/>
          <p:cNvPicPr/>
          <p:nvPr/>
        </p:nvPicPr>
        <p:blipFill>
          <a:blip r:embed="rId3"/>
          <a:stretch/>
        </p:blipFill>
        <p:spPr bwMode="auto">
          <a:xfrm>
            <a:off x="1249" y="1192"/>
            <a:ext cx="1190" cy="1190"/>
          </a:xfrm>
          <a:prstGeom prst="rect">
            <a:avLst/>
          </a:prstGeom>
        </p:spPr>
      </p:pic>
      <p:sp>
        <p:nvSpPr>
          <p:cNvPr id="5" name="TextBox 16"/>
          <p:cNvSpPr>
            <a:spLocks/>
          </p:cNvSpPr>
          <p:nvPr/>
        </p:nvSpPr>
        <p:spPr bwMode="auto">
          <a:xfrm>
            <a:off x="1043608" y="339502"/>
            <a:ext cx="7076264" cy="307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9837" tIns="14917" rIns="29837" bIns="14917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Эффект от реализации региональной программы</a:t>
            </a:r>
            <a:endParaRPr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72"/>
          <p:cNvCxnSpPr>
            <a:cxnSpLocks/>
          </p:cNvCxnSpPr>
          <p:nvPr/>
        </p:nvCxnSpPr>
        <p:spPr bwMode="auto">
          <a:xfrm flipH="1" flipV="1">
            <a:off x="130554" y="2949814"/>
            <a:ext cx="69479" cy="2979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124"/>
          <p:cNvSpPr/>
          <p:nvPr/>
        </p:nvSpPr>
        <p:spPr bwMode="auto">
          <a:xfrm>
            <a:off x="1672342" y="4154110"/>
            <a:ext cx="763550" cy="30429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defRPr/>
            </a:pPr>
            <a:endParaRPr lang="ru-RU" b="1">
              <a:solidFill>
                <a:srgbClr val="1FAB9E"/>
              </a:solidFill>
              <a:latin typeface="Times New Roman"/>
              <a:ea typeface="Fira Sans"/>
              <a:cs typeface="Times New Roman"/>
            </a:endParaRPr>
          </a:p>
        </p:txBody>
      </p:sp>
      <p:cxnSp>
        <p:nvCxnSpPr>
          <p:cNvPr id="11" name="Прямая соединительная линия 14"/>
          <p:cNvCxnSpPr>
            <a:cxnSpLocks/>
          </p:cNvCxnSpPr>
          <p:nvPr/>
        </p:nvCxnSpPr>
        <p:spPr bwMode="auto">
          <a:xfrm>
            <a:off x="683569" y="930702"/>
            <a:ext cx="8081963" cy="119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3"/>
          <p:cNvSpPr/>
          <p:nvPr/>
        </p:nvSpPr>
        <p:spPr bwMode="auto">
          <a:xfrm>
            <a:off x="8655146" y="4797832"/>
            <a:ext cx="468312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F403C9E9-548A-429E-B63C-A4320DB35995}" type="slidenum">
              <a:rPr lang="ru-RU" sz="1200">
                <a:solidFill>
                  <a:schemeClr val="bg1"/>
                </a:solidFill>
                <a:latin typeface="Arial"/>
                <a:ea typeface="SF UI Display Light"/>
                <a:cs typeface="Arial"/>
              </a:rPr>
              <a:pPr algn="ctr">
                <a:defRPr/>
              </a:pPr>
              <a:t>5</a:t>
            </a:fld>
            <a:endParaRPr lang="ru-RU" sz="1200" dirty="0">
              <a:solidFill>
                <a:schemeClr val="bg1"/>
              </a:solidFill>
              <a:latin typeface="Arial"/>
              <a:ea typeface="SF UI Display Light"/>
              <a:cs typeface="Arial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2423462" y="1057631"/>
            <a:ext cx="1936396" cy="10198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Доля зданий, находящихся в аварийном состоянии</a:t>
            </a:r>
          </a:p>
        </p:txBody>
      </p:sp>
      <p:sp>
        <p:nvSpPr>
          <p:cNvPr id="17" name="Скругленный прямоугольник 16"/>
          <p:cNvSpPr/>
          <p:nvPr/>
        </p:nvSpPr>
        <p:spPr bwMode="auto">
          <a:xfrm>
            <a:off x="4572000" y="1064355"/>
            <a:ext cx="2282342" cy="10497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Доля оборудования, </a:t>
            </a:r>
          </a:p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 сроком эксплуатации свыше 10 лет</a:t>
            </a:r>
          </a:p>
        </p:txBody>
      </p:sp>
      <p:sp>
        <p:nvSpPr>
          <p:cNvPr id="18" name="Скругленный прямоугольник 17"/>
          <p:cNvSpPr/>
          <p:nvPr/>
        </p:nvSpPr>
        <p:spPr bwMode="auto">
          <a:xfrm>
            <a:off x="6993331" y="1057669"/>
            <a:ext cx="1964433" cy="16928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Оценка общественного мнения по удовлетворенности населения мед. помощью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487274" y="2697705"/>
            <a:ext cx="10775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27%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922942" y="3429000"/>
            <a:ext cx="13644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6,8</a:t>
            </a:r>
            <a:r>
              <a:rPr lang="ru-RU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%</a:t>
            </a:r>
          </a:p>
        </p:txBody>
      </p:sp>
      <p:sp>
        <p:nvSpPr>
          <p:cNvPr id="22" name="Стрелка углом вверх 21"/>
          <p:cNvSpPr/>
          <p:nvPr/>
        </p:nvSpPr>
        <p:spPr>
          <a:xfrm flipV="1">
            <a:off x="3619009" y="2897954"/>
            <a:ext cx="504056" cy="576064"/>
          </a:xfrm>
          <a:prstGeom prst="bentUpArrow">
            <a:avLst>
              <a:gd name="adj1" fmla="val 25000"/>
              <a:gd name="adj2" fmla="val 2966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528835" y="2475509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01.01.2021</a:t>
            </a:r>
          </a:p>
        </p:txBody>
      </p:sp>
      <p:sp>
        <p:nvSpPr>
          <p:cNvPr id="24" name="TextBox 23"/>
          <p:cNvSpPr txBox="1"/>
          <p:nvPr/>
        </p:nvSpPr>
        <p:spPr bwMode="auto">
          <a:xfrm>
            <a:off x="3324543" y="4087097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01.01.2025</a:t>
            </a: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4779156" y="2792802"/>
            <a:ext cx="1077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18%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 bwMode="auto">
          <a:xfrm>
            <a:off x="5419650" y="3429000"/>
            <a:ext cx="136447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6,8</a:t>
            </a:r>
            <a:r>
              <a:rPr lang="ru-RU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%</a:t>
            </a:r>
          </a:p>
        </p:txBody>
      </p:sp>
      <p:sp>
        <p:nvSpPr>
          <p:cNvPr id="27" name="Стрелка углом вверх 26"/>
          <p:cNvSpPr/>
          <p:nvPr/>
        </p:nvSpPr>
        <p:spPr bwMode="auto">
          <a:xfrm flipV="1">
            <a:off x="5892739" y="2971107"/>
            <a:ext cx="504056" cy="576064"/>
          </a:xfrm>
          <a:prstGeom prst="bentUpArrow">
            <a:avLst>
              <a:gd name="adj1" fmla="val 25000"/>
              <a:gd name="adj2" fmla="val 2966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 bwMode="auto">
          <a:xfrm>
            <a:off x="4674413" y="2592552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01.01.2021</a:t>
            </a:r>
          </a:p>
        </p:txBody>
      </p:sp>
      <p:sp>
        <p:nvSpPr>
          <p:cNvPr id="29" name="TextBox 28"/>
          <p:cNvSpPr txBox="1"/>
          <p:nvPr/>
        </p:nvSpPr>
        <p:spPr bwMode="auto">
          <a:xfrm>
            <a:off x="5636356" y="4072469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01.01.2025</a:t>
            </a:r>
          </a:p>
        </p:txBody>
      </p:sp>
      <p:sp>
        <p:nvSpPr>
          <p:cNvPr id="30" name="Прямоугольник 29"/>
          <p:cNvSpPr/>
          <p:nvPr/>
        </p:nvSpPr>
        <p:spPr bwMode="auto">
          <a:xfrm>
            <a:off x="6945117" y="2981853"/>
            <a:ext cx="147027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24,2%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1" name="Прямоугольник 30"/>
          <p:cNvSpPr/>
          <p:nvPr/>
        </p:nvSpPr>
        <p:spPr bwMode="auto">
          <a:xfrm>
            <a:off x="7303712" y="3817372"/>
            <a:ext cx="16626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4</a:t>
            </a:r>
            <a:r>
              <a:rPr lang="en-US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9</a:t>
            </a:r>
            <a:r>
              <a:rPr lang="ru-RU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,</a:t>
            </a:r>
            <a:r>
              <a:rPr lang="en-US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5</a:t>
            </a:r>
            <a:r>
              <a:rPr lang="ru-RU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%</a:t>
            </a:r>
          </a:p>
        </p:txBody>
      </p:sp>
      <p:sp>
        <p:nvSpPr>
          <p:cNvPr id="32" name="Стрелка углом вверх 31"/>
          <p:cNvSpPr/>
          <p:nvPr/>
        </p:nvSpPr>
        <p:spPr bwMode="auto">
          <a:xfrm flipV="1">
            <a:off x="8394241" y="3262580"/>
            <a:ext cx="504056" cy="594324"/>
          </a:xfrm>
          <a:prstGeom prst="bentUpArrow">
            <a:avLst>
              <a:gd name="adj1" fmla="val 25000"/>
              <a:gd name="adj2" fmla="val 2966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 bwMode="auto">
          <a:xfrm>
            <a:off x="7051371" y="2803548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01.01.2021</a:t>
            </a:r>
          </a:p>
        </p:txBody>
      </p:sp>
      <p:sp>
        <p:nvSpPr>
          <p:cNvPr id="34" name="TextBox 33"/>
          <p:cNvSpPr txBox="1"/>
          <p:nvPr/>
        </p:nvSpPr>
        <p:spPr bwMode="auto">
          <a:xfrm>
            <a:off x="7794130" y="4477102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01.01.2025</a:t>
            </a:r>
          </a:p>
        </p:txBody>
      </p:sp>
      <p:pic>
        <p:nvPicPr>
          <p:cNvPr id="36" name="Picture 6" descr="ПРОФ-IT | Региональные электронные сервисы службы здоровья Самарской област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0554" y="4617515"/>
            <a:ext cx="856430" cy="431800"/>
          </a:xfrm>
          <a:prstGeom prst="rect">
            <a:avLst/>
          </a:prstGeom>
          <a:noFill/>
        </p:spPr>
      </p:pic>
      <p:pic>
        <p:nvPicPr>
          <p:cNvPr id="37" name="Picture 8" descr="Герб Костромской области — Википеди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86449" y="109728"/>
            <a:ext cx="862454" cy="738835"/>
          </a:xfrm>
          <a:prstGeom prst="rect">
            <a:avLst/>
          </a:prstGeom>
          <a:noFill/>
        </p:spPr>
      </p:pic>
      <p:sp>
        <p:nvSpPr>
          <p:cNvPr id="39" name="Скругленный прямоугольник 38"/>
          <p:cNvSpPr/>
          <p:nvPr/>
        </p:nvSpPr>
        <p:spPr>
          <a:xfrm>
            <a:off x="197511" y="1060703"/>
            <a:ext cx="2070202" cy="15654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Доля населенных пунктов (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число жителей  до 2000 чел.)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населению которых доступна  первичная медико-санитарная помощь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 bwMode="auto">
          <a:xfrm>
            <a:off x="240289" y="2903175"/>
            <a:ext cx="107753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92%</a:t>
            </a:r>
            <a:endParaRPr lang="ru-RU" sz="4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 bwMode="auto">
          <a:xfrm>
            <a:off x="1120163" y="3584447"/>
            <a:ext cx="119295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99%</a:t>
            </a:r>
          </a:p>
        </p:txBody>
      </p:sp>
      <p:sp>
        <p:nvSpPr>
          <p:cNvPr id="42" name="Стрелка углом вверх 41"/>
          <p:cNvSpPr/>
          <p:nvPr/>
        </p:nvSpPr>
        <p:spPr bwMode="auto">
          <a:xfrm flipV="1">
            <a:off x="1320818" y="3103424"/>
            <a:ext cx="504056" cy="576064"/>
          </a:xfrm>
          <a:prstGeom prst="bentUpArrow">
            <a:avLst>
              <a:gd name="adj1" fmla="val 25000"/>
              <a:gd name="adj2" fmla="val 29669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 bwMode="auto">
          <a:xfrm>
            <a:off x="281850" y="2746816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01.01.2021</a:t>
            </a:r>
          </a:p>
        </p:txBody>
      </p:sp>
      <p:sp>
        <p:nvSpPr>
          <p:cNvPr id="44" name="TextBox 43"/>
          <p:cNvSpPr txBox="1"/>
          <p:nvPr/>
        </p:nvSpPr>
        <p:spPr bwMode="auto">
          <a:xfrm>
            <a:off x="1163316" y="4181926"/>
            <a:ext cx="10951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01.01.2025</a:t>
            </a:r>
          </a:p>
        </p:txBody>
      </p:sp>
      <p:pic>
        <p:nvPicPr>
          <p:cNvPr id="38" name="Picture 5" descr="Национальный проект «Продолжительная и активная жизнь» — энциклопедия  «Знание.Вики»">
            <a:extLst>
              <a:ext uri="{FF2B5EF4-FFF2-40B4-BE49-F238E27FC236}">
                <a16:creationId xmlns="" xmlns:a16="http://schemas.microsoft.com/office/drawing/2014/main" id="{1E848B94-729D-4EEE-9779-97B8FF768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108" y="109728"/>
            <a:ext cx="657729" cy="45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4294967295"/>
          <p:cNvPicPr/>
          <p:nvPr/>
        </p:nvPicPr>
        <p:blipFill>
          <a:blip r:embed="rId3"/>
          <a:stretch/>
        </p:blipFill>
        <p:spPr bwMode="auto">
          <a:xfrm>
            <a:off x="1249" y="1192"/>
            <a:ext cx="1190" cy="1190"/>
          </a:xfrm>
          <a:prstGeom prst="rect">
            <a:avLst/>
          </a:prstGeom>
        </p:spPr>
      </p:pic>
      <p:sp>
        <p:nvSpPr>
          <p:cNvPr id="5" name="TextBox 16"/>
          <p:cNvSpPr>
            <a:spLocks/>
          </p:cNvSpPr>
          <p:nvPr/>
        </p:nvSpPr>
        <p:spPr bwMode="auto">
          <a:xfrm>
            <a:off x="1043608" y="339502"/>
            <a:ext cx="7076264" cy="307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9837" tIns="14917" rIns="29837" bIns="14917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+mj-ea"/>
                <a:cs typeface="Times New Roman"/>
              </a:rPr>
              <a:t>Продолжение реализации региональной программы</a:t>
            </a:r>
            <a:endParaRPr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6" name="Прямая соединительная линия 72"/>
          <p:cNvCxnSpPr>
            <a:cxnSpLocks/>
          </p:cNvCxnSpPr>
          <p:nvPr/>
        </p:nvCxnSpPr>
        <p:spPr bwMode="auto">
          <a:xfrm flipH="1" flipV="1">
            <a:off x="130554" y="2949814"/>
            <a:ext cx="69479" cy="2979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124"/>
          <p:cNvSpPr/>
          <p:nvPr/>
        </p:nvSpPr>
        <p:spPr bwMode="auto">
          <a:xfrm>
            <a:off x="1672342" y="4154110"/>
            <a:ext cx="763550" cy="30429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defRPr/>
            </a:pPr>
            <a:endParaRPr lang="ru-RU" b="1">
              <a:solidFill>
                <a:srgbClr val="1FAB9E"/>
              </a:solidFill>
              <a:latin typeface="Times New Roman"/>
              <a:ea typeface="Fira Sans"/>
              <a:cs typeface="Times New Roman"/>
            </a:endParaRPr>
          </a:p>
        </p:txBody>
      </p:sp>
      <p:cxnSp>
        <p:nvCxnSpPr>
          <p:cNvPr id="11" name="Прямая соединительная линия 14"/>
          <p:cNvCxnSpPr>
            <a:cxnSpLocks/>
          </p:cNvCxnSpPr>
          <p:nvPr/>
        </p:nvCxnSpPr>
        <p:spPr bwMode="auto">
          <a:xfrm>
            <a:off x="683569" y="930702"/>
            <a:ext cx="8081963" cy="119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3"/>
          <p:cNvSpPr/>
          <p:nvPr/>
        </p:nvSpPr>
        <p:spPr bwMode="auto">
          <a:xfrm>
            <a:off x="8617676" y="4797832"/>
            <a:ext cx="468312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F403C9E9-548A-429E-B63C-A4320DB35995}" type="slidenum">
              <a:rPr lang="ru-RU" sz="1200">
                <a:solidFill>
                  <a:schemeClr val="bg1"/>
                </a:solidFill>
                <a:latin typeface="Arial"/>
                <a:ea typeface="SF UI Display Light"/>
                <a:cs typeface="Arial"/>
              </a:rPr>
              <a:pPr algn="ctr">
                <a:defRPr/>
              </a:pPr>
              <a:t>6</a:t>
            </a:fld>
            <a:endParaRPr lang="ru-RU" sz="1200">
              <a:solidFill>
                <a:schemeClr val="bg1"/>
              </a:solidFill>
              <a:latin typeface="Arial"/>
              <a:ea typeface="SF UI Display Light"/>
              <a:cs typeface="Arial"/>
            </a:endParaRPr>
          </a:p>
        </p:txBody>
      </p:sp>
      <p:pic>
        <p:nvPicPr>
          <p:cNvPr id="36" name="Picture 6" descr="ПРОФ-IT | Региональные электронные сервисы службы здоровья Самарской област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7178" y="4581932"/>
            <a:ext cx="856430" cy="431800"/>
          </a:xfrm>
          <a:prstGeom prst="rect">
            <a:avLst/>
          </a:prstGeom>
          <a:noFill/>
        </p:spPr>
      </p:pic>
      <p:pic>
        <p:nvPicPr>
          <p:cNvPr id="37" name="Picture 8" descr="Герб Костромской области — Википеди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86449" y="109728"/>
            <a:ext cx="862454" cy="738835"/>
          </a:xfrm>
          <a:prstGeom prst="rect">
            <a:avLst/>
          </a:prstGeom>
          <a:noFill/>
        </p:spPr>
      </p:pic>
      <p:graphicFrame>
        <p:nvGraphicFramePr>
          <p:cNvPr id="3" name="Схема 2">
            <a:extLst>
              <a:ext uri="{FF2B5EF4-FFF2-40B4-BE49-F238E27FC236}">
                <a16:creationId xmlns="" xmlns:a16="http://schemas.microsoft.com/office/drawing/2014/main" id="{8E5E63BA-22C9-4C3E-9939-5E63DCE0C9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843779258"/>
              </p:ext>
            </p:extLst>
          </p:nvPr>
        </p:nvGraphicFramePr>
        <p:xfrm>
          <a:off x="581946" y="1132638"/>
          <a:ext cx="8183585" cy="34711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2053" name="Picture 5" descr="Национальный проект «Продолжительная и активная жизнь» — энциклопедия  «Знание.Вики»">
            <a:extLst>
              <a:ext uri="{FF2B5EF4-FFF2-40B4-BE49-F238E27FC236}">
                <a16:creationId xmlns="" xmlns:a16="http://schemas.microsoft.com/office/drawing/2014/main" id="{7A6CA750-6FBB-41F6-AC07-38A83239D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108" y="109728"/>
            <a:ext cx="657729" cy="45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4294967295"/>
          <p:cNvPicPr/>
          <p:nvPr/>
        </p:nvPicPr>
        <p:blipFill>
          <a:blip r:embed="rId3"/>
          <a:stretch/>
        </p:blipFill>
        <p:spPr bwMode="auto">
          <a:xfrm>
            <a:off x="1249" y="1192"/>
            <a:ext cx="1190" cy="1190"/>
          </a:xfrm>
          <a:prstGeom prst="rect">
            <a:avLst/>
          </a:prstGeom>
        </p:spPr>
      </p:pic>
      <p:cxnSp>
        <p:nvCxnSpPr>
          <p:cNvPr id="6" name="Прямая соединительная линия 72"/>
          <p:cNvCxnSpPr>
            <a:cxnSpLocks/>
          </p:cNvCxnSpPr>
          <p:nvPr/>
        </p:nvCxnSpPr>
        <p:spPr bwMode="auto">
          <a:xfrm flipH="1" flipV="1">
            <a:off x="130554" y="2949814"/>
            <a:ext cx="69479" cy="2979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124"/>
          <p:cNvSpPr/>
          <p:nvPr/>
        </p:nvSpPr>
        <p:spPr bwMode="auto">
          <a:xfrm>
            <a:off x="1672342" y="4154110"/>
            <a:ext cx="763550" cy="30429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defRPr/>
            </a:pPr>
            <a:endParaRPr lang="ru-RU" b="1">
              <a:solidFill>
                <a:srgbClr val="1FAB9E"/>
              </a:solidFill>
              <a:latin typeface="Times New Roman"/>
              <a:ea typeface="Fira Sans"/>
              <a:cs typeface="Times New Roman"/>
            </a:endParaRPr>
          </a:p>
        </p:txBody>
      </p:sp>
      <p:cxnSp>
        <p:nvCxnSpPr>
          <p:cNvPr id="11" name="Прямая соединительная линия 14"/>
          <p:cNvCxnSpPr>
            <a:cxnSpLocks/>
          </p:cNvCxnSpPr>
          <p:nvPr/>
        </p:nvCxnSpPr>
        <p:spPr bwMode="auto">
          <a:xfrm>
            <a:off x="683569" y="930702"/>
            <a:ext cx="8081963" cy="119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3"/>
          <p:cNvSpPr/>
          <p:nvPr/>
        </p:nvSpPr>
        <p:spPr bwMode="auto">
          <a:xfrm>
            <a:off x="8617676" y="4823737"/>
            <a:ext cx="468312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F403C9E9-548A-429E-B63C-A4320DB35995}" type="slidenum">
              <a:rPr lang="ru-RU" sz="1200">
                <a:solidFill>
                  <a:schemeClr val="bg1"/>
                </a:solidFill>
                <a:latin typeface="Arial"/>
                <a:ea typeface="SF UI Display Light"/>
                <a:cs typeface="Arial"/>
              </a:rPr>
              <a:pPr algn="ctr">
                <a:defRPr/>
              </a:pPr>
              <a:t>7</a:t>
            </a:fld>
            <a:endParaRPr lang="ru-RU" sz="1200">
              <a:solidFill>
                <a:schemeClr val="bg1"/>
              </a:solidFill>
              <a:latin typeface="Arial"/>
              <a:ea typeface="SF UI Display Light"/>
              <a:cs typeface="Arial"/>
            </a:endParaRPr>
          </a:p>
        </p:txBody>
      </p:sp>
      <p:pic>
        <p:nvPicPr>
          <p:cNvPr id="36" name="Picture 6" descr="ПРОФ-IT | Региональные электронные сервисы службы здоровья Самарской област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33" y="4607837"/>
            <a:ext cx="856430" cy="431800"/>
          </a:xfrm>
          <a:prstGeom prst="rect">
            <a:avLst/>
          </a:prstGeom>
          <a:noFill/>
        </p:spPr>
      </p:pic>
      <p:pic>
        <p:nvPicPr>
          <p:cNvPr id="37" name="Picture 8" descr="Герб Костромской области — Википеди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86449" y="109728"/>
            <a:ext cx="862454" cy="738835"/>
          </a:xfrm>
          <a:prstGeom prst="rect">
            <a:avLst/>
          </a:prstGeom>
          <a:noFill/>
        </p:spPr>
      </p:pic>
      <p:pic>
        <p:nvPicPr>
          <p:cNvPr id="2053" name="Picture 5" descr="Национальный проект «Продолжительная и активная жизнь» — энциклопедия  «Знание.Вики»">
            <a:extLst>
              <a:ext uri="{FF2B5EF4-FFF2-40B4-BE49-F238E27FC236}">
                <a16:creationId xmlns="" xmlns:a16="http://schemas.microsoft.com/office/drawing/2014/main" id="{7A6CA750-6FBB-41F6-AC07-38A83239D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108" y="109728"/>
            <a:ext cx="657729" cy="45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EB21800-EB1B-4CC5-A1FA-1AA9B21EC496}"/>
              </a:ext>
            </a:extLst>
          </p:cNvPr>
          <p:cNvSpPr txBox="1"/>
          <p:nvPr/>
        </p:nvSpPr>
        <p:spPr>
          <a:xfrm>
            <a:off x="1778557" y="407482"/>
            <a:ext cx="58481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Проект протокольных поручений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98287" y="1165192"/>
            <a:ext cx="8052526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900" dirty="0" err="1"/>
              <a:t>Депздраву</a:t>
            </a:r>
            <a:r>
              <a:rPr lang="ru-RU" sz="900" dirty="0"/>
              <a:t> Костромской области обеспечить:</a:t>
            </a:r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1) обеспечить выполнение мероприятий программы запланированных на 2025 год</a:t>
            </a:r>
          </a:p>
          <a:p>
            <a:r>
              <a:rPr lang="ru-RU" sz="900" dirty="0"/>
              <a:t>Срок до 20.12.2025 г.</a:t>
            </a:r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2) направить проект изменений программы модернизации первичного звена здравоохранения на 2025 год на согласование в Минздрав России </a:t>
            </a:r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Срок до 15.04.2025 г.</a:t>
            </a:r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3) сформировать проект программы модернизации первичного звена здравоохранения Костромской области на 2026-2030 год и направить на согласование в Минздрав России </a:t>
            </a:r>
          </a:p>
          <a:p>
            <a:r>
              <a:rPr lang="ru-RU" sz="900" dirty="0"/>
              <a:t>Срок до 01.12.2025 г.</a:t>
            </a:r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4) своевременное получение лицензий на оказание медицинской помощи во вновь созданных объектах</a:t>
            </a:r>
          </a:p>
          <a:p>
            <a:r>
              <a:rPr lang="ru-RU" sz="900" dirty="0"/>
              <a:t>Срок до 20.12.2025 г.</a:t>
            </a:r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5) своевременное введение в эксплуатацию вновь приобретенного оборудования </a:t>
            </a:r>
          </a:p>
          <a:p>
            <a:r>
              <a:rPr lang="ru-RU" sz="900" dirty="0"/>
              <a:t>Срок до 20.12.2025 г.</a:t>
            </a:r>
          </a:p>
          <a:p>
            <a:r>
              <a:rPr lang="ru-RU" sz="900" dirty="0"/>
              <a:t> </a:t>
            </a:r>
          </a:p>
          <a:p>
            <a:r>
              <a:rPr lang="ru-RU" sz="900" dirty="0"/>
              <a:t>6) достижение показателей качества и эффективности реализации региональной программы модернизации первичного звена здравоохранения.</a:t>
            </a:r>
          </a:p>
          <a:p>
            <a:r>
              <a:rPr lang="ru-RU" sz="900"/>
              <a:t> </a:t>
            </a:r>
            <a:r>
              <a:rPr lang="ru-RU" sz="900" smtClean="0"/>
              <a:t>Срок </a:t>
            </a:r>
            <a:r>
              <a:rPr lang="ru-RU" sz="900" dirty="0"/>
              <a:t>до 20.12.2025 г.</a:t>
            </a:r>
          </a:p>
        </p:txBody>
      </p:sp>
    </p:spTree>
    <p:extLst>
      <p:ext uri="{BB962C8B-B14F-4D97-AF65-F5344CB8AC3E}">
        <p14:creationId xmlns:p14="http://schemas.microsoft.com/office/powerpoint/2010/main" xmlns="" val="12289290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2" name="Рисунок 4294967295"/>
          <p:cNvPicPr/>
          <p:nvPr/>
        </p:nvPicPr>
        <p:blipFill>
          <a:blip r:embed="rId3"/>
          <a:stretch/>
        </p:blipFill>
        <p:spPr bwMode="auto">
          <a:xfrm>
            <a:off x="1249" y="1192"/>
            <a:ext cx="1190" cy="1190"/>
          </a:xfrm>
          <a:prstGeom prst="rect">
            <a:avLst/>
          </a:prstGeom>
        </p:spPr>
      </p:pic>
      <p:cxnSp>
        <p:nvCxnSpPr>
          <p:cNvPr id="6" name="Прямая соединительная линия 72"/>
          <p:cNvCxnSpPr>
            <a:cxnSpLocks/>
          </p:cNvCxnSpPr>
          <p:nvPr/>
        </p:nvCxnSpPr>
        <p:spPr bwMode="auto">
          <a:xfrm flipH="1" flipV="1">
            <a:off x="130554" y="2949814"/>
            <a:ext cx="69479" cy="2979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кругленный прямоугольник 124"/>
          <p:cNvSpPr/>
          <p:nvPr/>
        </p:nvSpPr>
        <p:spPr bwMode="auto">
          <a:xfrm>
            <a:off x="1672342" y="4154110"/>
            <a:ext cx="763550" cy="304291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>
              <a:defRPr/>
            </a:pPr>
            <a:endParaRPr lang="ru-RU" b="1">
              <a:solidFill>
                <a:srgbClr val="1FAB9E"/>
              </a:solidFill>
              <a:latin typeface="Times New Roman"/>
              <a:ea typeface="Fira Sans"/>
              <a:cs typeface="Times New Roman"/>
            </a:endParaRPr>
          </a:p>
        </p:txBody>
      </p:sp>
      <p:cxnSp>
        <p:nvCxnSpPr>
          <p:cNvPr id="11" name="Прямая соединительная линия 14"/>
          <p:cNvCxnSpPr>
            <a:cxnSpLocks/>
          </p:cNvCxnSpPr>
          <p:nvPr/>
        </p:nvCxnSpPr>
        <p:spPr bwMode="auto">
          <a:xfrm>
            <a:off x="683569" y="930702"/>
            <a:ext cx="8081963" cy="1190"/>
          </a:xfrm>
          <a:prstGeom prst="line">
            <a:avLst/>
          </a:prstGeom>
          <a:ln w="127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3"/>
          <p:cNvSpPr/>
          <p:nvPr/>
        </p:nvSpPr>
        <p:spPr bwMode="auto">
          <a:xfrm>
            <a:off x="8617676" y="4823737"/>
            <a:ext cx="468312" cy="27699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fld id="{F403C9E9-548A-429E-B63C-A4320DB35995}" type="slidenum">
              <a:rPr lang="ru-RU" sz="1200">
                <a:solidFill>
                  <a:schemeClr val="bg1"/>
                </a:solidFill>
                <a:latin typeface="Arial"/>
                <a:ea typeface="SF UI Display Light"/>
                <a:cs typeface="Arial"/>
              </a:rPr>
              <a:pPr algn="ctr">
                <a:defRPr/>
              </a:pPr>
              <a:t>8</a:t>
            </a:fld>
            <a:endParaRPr lang="ru-RU" sz="1200">
              <a:solidFill>
                <a:schemeClr val="bg1"/>
              </a:solidFill>
              <a:latin typeface="Arial"/>
              <a:ea typeface="SF UI Display Light"/>
              <a:cs typeface="Arial"/>
            </a:endParaRPr>
          </a:p>
        </p:txBody>
      </p:sp>
      <p:pic>
        <p:nvPicPr>
          <p:cNvPr id="36" name="Picture 6" descr="ПРОФ-IT | Региональные электронные сервисы службы здоровья Самарской области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0033" y="4607837"/>
            <a:ext cx="856430" cy="431800"/>
          </a:xfrm>
          <a:prstGeom prst="rect">
            <a:avLst/>
          </a:prstGeom>
          <a:noFill/>
        </p:spPr>
      </p:pic>
      <p:pic>
        <p:nvPicPr>
          <p:cNvPr id="37" name="Picture 8" descr="Герб Костромской области — Википеди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86449" y="109728"/>
            <a:ext cx="862454" cy="738835"/>
          </a:xfrm>
          <a:prstGeom prst="rect">
            <a:avLst/>
          </a:prstGeom>
          <a:noFill/>
        </p:spPr>
      </p:pic>
      <p:pic>
        <p:nvPicPr>
          <p:cNvPr id="2053" name="Picture 5" descr="Национальный проект «Продолжительная и активная жизнь» — энциклопедия  «Знание.Вики»">
            <a:extLst>
              <a:ext uri="{FF2B5EF4-FFF2-40B4-BE49-F238E27FC236}">
                <a16:creationId xmlns="" xmlns:a16="http://schemas.microsoft.com/office/drawing/2014/main" id="{7A6CA750-6FBB-41F6-AC07-38A83239D1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1108" y="336644"/>
            <a:ext cx="657729" cy="453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EB21800-EB1B-4CC5-A1FA-1AA9B21EC496}"/>
              </a:ext>
            </a:extLst>
          </p:cNvPr>
          <p:cNvSpPr txBox="1"/>
          <p:nvPr/>
        </p:nvSpPr>
        <p:spPr>
          <a:xfrm>
            <a:off x="1778558" y="2120202"/>
            <a:ext cx="584814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solidFill>
                  <a:schemeClr val="accent1">
                    <a:lumMod val="75000"/>
                  </a:schemeClr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xmlns="" val="2019525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1310</TotalTime>
  <Words>319</Words>
  <Application>Microsoft Office PowerPoint</Application>
  <DocSecurity>0</DocSecurity>
  <PresentationFormat>Экран (16:9)</PresentationFormat>
  <Paragraphs>139</Paragraphs>
  <Slides>8</Slides>
  <Notes>5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RePack by SPecialiST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podlom</dc:creator>
  <cp:lastModifiedBy>Хапилина Юлия Валентиновна</cp:lastModifiedBy>
  <cp:revision>1835</cp:revision>
  <cp:lastPrinted>2025-03-14T15:56:01Z</cp:lastPrinted>
  <dcterms:created xsi:type="dcterms:W3CDTF">2016-11-21T13:08:35Z</dcterms:created>
  <dcterms:modified xsi:type="dcterms:W3CDTF">2025-04-11T06:11:37Z</dcterms:modified>
  <dc:identifier/>
  <dc:language/>
  <cp:version/>
</cp:coreProperties>
</file>