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816" r:id="rId2"/>
    <p:sldId id="4775" r:id="rId3"/>
    <p:sldId id="4767" r:id="rId4"/>
    <p:sldId id="4780" r:id="rId5"/>
    <p:sldId id="4778" r:id="rId6"/>
    <p:sldId id="4781" r:id="rId7"/>
    <p:sldId id="4779" r:id="rId8"/>
    <p:sldId id="4762" r:id="rId9"/>
    <p:sldId id="4776" r:id="rId10"/>
    <p:sldId id="4757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rlito" panose="020B060402020202020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/" id="{7A56CDC1-154A-6C43-9187-44B80D43A64F}">
          <p14:sldIdLst>
            <p14:sldId id="816"/>
            <p14:sldId id="4775"/>
            <p14:sldId id="4767"/>
            <p14:sldId id="4780"/>
            <p14:sldId id="4778"/>
            <p14:sldId id="4781"/>
            <p14:sldId id="4779"/>
            <p14:sldId id="4762"/>
            <p14:sldId id="4776"/>
            <p14:sldId id="47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дякина Арина Дмитриевна" initials="САД" lastIdx="2" clrIdx="0">
    <p:extLst>
      <p:ext uri="{19B8F6BF-5375-455C-9EA6-DF929625EA0E}">
        <p15:presenceInfo xmlns:p15="http://schemas.microsoft.com/office/powerpoint/2012/main" userId="S-1-5-21-1701855107-4008875450-2487858887-20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CBD2D3"/>
    <a:srgbClr val="E7EAE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Carlito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Carlito" panose="020F0502020204030204" pitchFamily="34" charset="0"/>
              </a:defRPr>
            </a:lvl1pPr>
          </a:lstStyle>
          <a:p>
            <a:fld id="{565AAA5C-227C-4CE9-BE37-E3D32B9944EA}" type="datetimeFigureOut">
              <a:rPr lang="ru-RU" smtClean="0"/>
              <a:pPr/>
              <a:t>03.06.2025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Carlito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Carlito" panose="020F0502020204030204" pitchFamily="34" charset="0"/>
              </a:defRPr>
            </a:lvl1pPr>
          </a:lstStyle>
          <a:p>
            <a:fld id="{38365482-43CC-4E6F-A5AE-5B1F622AC7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7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Carlito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Carlito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Carlito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Carlito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Carlito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C4B50-5EF7-4C0C-9765-B73F43E99F95}" type="slidenum">
              <a:rPr kumimoji="0" lang="ru-RU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5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F1DC-C634-442F-8E4C-75A03DD08A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045E351-2892-B07E-69D9-598DD1815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39615"/>
            <a:ext cx="9432000" cy="4445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>
              <a:defRPr lang="ru-RU" sz="1800" b="1" dirty="0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defRPr>
            </a:lvl1pPr>
          </a:lstStyle>
          <a:p>
            <a:pPr marL="0"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Рисунок 7">
            <a:extLst>
              <a:ext uri="{FF2B5EF4-FFF2-40B4-BE49-F238E27FC236}">
                <a16:creationId xmlns:a16="http://schemas.microsoft.com/office/drawing/2014/main" id="{5876DF34-8D0E-4CF9-BBE7-202BD47611DD}"/>
              </a:ext>
            </a:extLst>
          </p:cNvPr>
          <p:cNvSpPr/>
          <p:nvPr userDrawn="1"/>
        </p:nvSpPr>
        <p:spPr>
          <a:xfrm>
            <a:off x="0" y="0"/>
            <a:ext cx="508417" cy="685436"/>
          </a:xfrm>
          <a:custGeom>
            <a:avLst/>
            <a:gdLst>
              <a:gd name="connsiteX0" fmla="*/ 0 w 508417"/>
              <a:gd name="connsiteY0" fmla="*/ 0 h 732763"/>
              <a:gd name="connsiteX1" fmla="*/ 0 w 508417"/>
              <a:gd name="connsiteY1" fmla="*/ 730668 h 732763"/>
              <a:gd name="connsiteX2" fmla="*/ 262346 w 508417"/>
              <a:gd name="connsiteY2" fmla="*/ 525888 h 732763"/>
              <a:gd name="connsiteX3" fmla="*/ 508417 w 508417"/>
              <a:gd name="connsiteY3" fmla="*/ 732763 h 732763"/>
              <a:gd name="connsiteX4" fmla="*/ 508417 w 508417"/>
              <a:gd name="connsiteY4" fmla="*/ 0 h 73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17" h="732763">
                <a:moveTo>
                  <a:pt x="0" y="0"/>
                </a:moveTo>
                <a:lnTo>
                  <a:pt x="0" y="730668"/>
                </a:lnTo>
                <a:lnTo>
                  <a:pt x="262346" y="525888"/>
                </a:lnTo>
                <a:lnTo>
                  <a:pt x="508417" y="732763"/>
                </a:lnTo>
                <a:lnTo>
                  <a:pt x="508417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414" cap="flat">
            <a:noFill/>
            <a:prstDash val="solid"/>
            <a:miter/>
          </a:ln>
        </p:spPr>
        <p:txBody>
          <a:bodyPr tIns="72000" bIns="144000" rtlCol="0" anchor="ctr"/>
          <a:lstStyle/>
          <a:p>
            <a:pPr algn="ctr"/>
            <a:fld id="{E2CF10B1-D938-F748-B2D6-5BF5C9B9B41E}" type="slidenum">
              <a:rPr lang="ru-RU" sz="1200" kern="1200" smtClean="0">
                <a:solidFill>
                  <a:schemeClr val="accent1"/>
                </a:solidFill>
                <a:latin typeface="Carlito" panose="020F0502020204030204" pitchFamily="34" charset="0"/>
                <a:ea typeface="+mn-ea"/>
                <a:cs typeface="Carlito" panose="020F0502020204030204" pitchFamily="34" charset="0"/>
              </a:rPr>
              <a:pPr algn="ctr"/>
              <a:t>‹#›</a:t>
            </a:fld>
            <a:endParaRPr lang="ru-RU" sz="1200" kern="1200" dirty="0">
              <a:solidFill>
                <a:schemeClr val="accent1"/>
              </a:solidFill>
              <a:latin typeface="Carlito" panose="020F0502020204030204" pitchFamily="34" charset="0"/>
              <a:ea typeface="+mn-ea"/>
              <a:cs typeface="Carlito" panose="020F050202020403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946D32E-4F96-C95F-0D62-BEEB7C5270B9}"/>
              </a:ext>
            </a:extLst>
          </p:cNvPr>
          <p:cNvGrpSpPr/>
          <p:nvPr userDrawn="1"/>
        </p:nvGrpSpPr>
        <p:grpSpPr>
          <a:xfrm>
            <a:off x="9825682" y="110499"/>
            <a:ext cx="2170760" cy="502816"/>
            <a:chOff x="2767523" y="696158"/>
            <a:chExt cx="3108391" cy="719999"/>
          </a:xfrm>
        </p:grpSpPr>
        <p:pic>
          <p:nvPicPr>
            <p:cNvPr id="6" name="Рисунок 6">
              <a:extLst>
                <a:ext uri="{FF2B5EF4-FFF2-40B4-BE49-F238E27FC236}">
                  <a16:creationId xmlns:a16="http://schemas.microsoft.com/office/drawing/2014/main" id="{695ED1C6-A6F5-2B96-283C-F42B4A1E6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8" t="27469" r="8395" b="29659"/>
            <a:stretch>
              <a:fillRect/>
            </a:stretch>
          </p:blipFill>
          <p:spPr bwMode="auto">
            <a:xfrm>
              <a:off x="3895638" y="780279"/>
              <a:ext cx="1980276" cy="55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phic 58">
              <a:extLst>
                <a:ext uri="{FF2B5EF4-FFF2-40B4-BE49-F238E27FC236}">
                  <a16:creationId xmlns:a16="http://schemas.microsoft.com/office/drawing/2014/main" id="{F9C929F1-381E-445C-ED57-FA1D3DB73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523" y="696158"/>
              <a:ext cx="941854" cy="71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935162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B65F78-4C30-EE10-2BA3-4FBA0E88DE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lito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517B0F8E-083A-6529-36E0-4C727FDE2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525" y="2444115"/>
            <a:ext cx="5832475" cy="196977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100000"/>
              </a:lnSpc>
              <a:defRPr sz="3200">
                <a:latin typeface="Carlito" panose="020F0502020204030204" pitchFamily="34" charset="0"/>
                <a:cs typeface="Carlito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rgbClr val="2F353B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  <a:t>Название презентации.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rgbClr val="2F353B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rgbClr val="2F353B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  <a:t>Выровнять посередине.</a:t>
            </a:r>
            <a:b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rgbClr val="2F353B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</a:br>
            <a:r>
              <a:rPr kumimoji="0" lang="ru-RU" sz="3200" u="none" strike="noStrike" kern="1200" cap="none" spc="0" normalizeH="0" baseline="0" noProof="0" dirty="0">
                <a:ln>
                  <a:noFill/>
                </a:ln>
                <a:solidFill>
                  <a:srgbClr val="2F353B"/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  <a:t>Номер инцидента — жирным. Междустрочный интервал — 1.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286D6-B666-B23E-0BAB-6EB70FA72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18" y="678437"/>
            <a:ext cx="2353844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278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FD732AED-3A72-28E9-CAE9-2547738B4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31650" y="6600825"/>
            <a:ext cx="369537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lang="ru-RU" sz="1200" b="0" i="0" smtClean="0">
                <a:solidFill>
                  <a:schemeClr val="bg1">
                    <a:lumMod val="75000"/>
                  </a:schemeClr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defRPr>
            </a:lvl1pPr>
          </a:lstStyle>
          <a:p>
            <a:fld id="{7D03341B-251C-409E-A87E-ACF7FB385B8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0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orient="horz" pos="459">
          <p15:clr>
            <a:srgbClr val="F26B43"/>
          </p15:clr>
        </p15:guide>
        <p15:guide id="3" pos="166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3469E1-5FA5-6BFC-E64A-0BC780E76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50" y="0"/>
            <a:ext cx="10851268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CA5F7F-2E24-BAF0-F1B5-6D3C2639E9D4}"/>
              </a:ext>
            </a:extLst>
          </p:cNvPr>
          <p:cNvSpPr/>
          <p:nvPr/>
        </p:nvSpPr>
        <p:spPr>
          <a:xfrm>
            <a:off x="263525" y="0"/>
            <a:ext cx="12192000" cy="6858000"/>
          </a:xfrm>
          <a:prstGeom prst="rect">
            <a:avLst/>
          </a:prstGeom>
          <a:gradFill flip="none" rotWithShape="1">
            <a:gsLst>
              <a:gs pos="40000">
                <a:srgbClr val="FFFFFF"/>
              </a:gs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rlito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Подзаголовок 2">
            <a:extLst>
              <a:ext uri="{FF2B5EF4-FFF2-40B4-BE49-F238E27FC236}">
                <a16:creationId xmlns:a16="http://schemas.microsoft.com/office/drawing/2014/main" id="{BBE0C421-8BE8-4D36-98AB-60A7B86E7C77}"/>
              </a:ext>
            </a:extLst>
          </p:cNvPr>
          <p:cNvSpPr txBox="1">
            <a:spLocks/>
          </p:cNvSpPr>
          <p:nvPr/>
        </p:nvSpPr>
        <p:spPr>
          <a:xfrm>
            <a:off x="258097" y="2038153"/>
            <a:ext cx="6733253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  <a:t>Формирование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  <a:t>региональных программ модернизации первичного </a:t>
            </a:r>
            <a:br>
              <a:rPr kumimoji="0" lang="ru-R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</a:b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  <a:t>звена здравоохранения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rlito" panose="020F0502020204030204" pitchFamily="34" charset="0"/>
              </a:rPr>
              <a:t>н</a:t>
            </a:r>
            <a:r>
              <a:rPr kumimoji="0" lang="ru-RU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rlito" panose="020F0502020204030204" pitchFamily="34" charset="0"/>
                <a:ea typeface="+mn-ea"/>
                <a:cs typeface="+mn-cs"/>
              </a:rPr>
              <a:t>а период 2025-2030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72A888-BFBC-86F0-E2EB-3D0BA9270627}"/>
              </a:ext>
            </a:extLst>
          </p:cNvPr>
          <p:cNvSpPr txBox="1">
            <a:spLocks/>
          </p:cNvSpPr>
          <p:nvPr/>
        </p:nvSpPr>
        <p:spPr>
          <a:xfrm>
            <a:off x="266065" y="6444307"/>
            <a:ext cx="1868293" cy="2018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17947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ru-RU" sz="1600" dirty="0">
                <a:latin typeface="Carlito" panose="020F0502020204030204" pitchFamily="34" charset="0"/>
                <a:ea typeface="Tahoma" panose="020B0604030504040204" pitchFamily="34" charset="0"/>
                <a:cs typeface="Carlito" panose="020F0502020204030204" pitchFamily="34" charset="0"/>
              </a:rPr>
              <a:t>«__»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rlito" panose="020F0502020204030204" pitchFamily="34" charset="0"/>
                <a:ea typeface="Tahoma" panose="020B0604030504040204" pitchFamily="34" charset="0"/>
                <a:cs typeface="Carlito" panose="020F0502020204030204" pitchFamily="34" charset="0"/>
              </a:rPr>
              <a:t> ________ 2025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946D32E-4F96-C95F-0D62-BEEB7C5270B9}"/>
              </a:ext>
            </a:extLst>
          </p:cNvPr>
          <p:cNvGrpSpPr/>
          <p:nvPr/>
        </p:nvGrpSpPr>
        <p:grpSpPr>
          <a:xfrm>
            <a:off x="227418" y="431488"/>
            <a:ext cx="4904219" cy="625128"/>
            <a:chOff x="227418" y="696158"/>
            <a:chExt cx="5648496" cy="71999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A1E3DA0-384A-84A7-D3C1-BA502FDE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7418" y="696158"/>
              <a:ext cx="2353844" cy="719999"/>
            </a:xfrm>
            <a:prstGeom prst="rect">
              <a:avLst/>
            </a:prstGeom>
          </p:spPr>
        </p:pic>
        <p:pic>
          <p:nvPicPr>
            <p:cNvPr id="5" name="Рисунок 6">
              <a:extLst>
                <a:ext uri="{FF2B5EF4-FFF2-40B4-BE49-F238E27FC236}">
                  <a16:creationId xmlns:a16="http://schemas.microsoft.com/office/drawing/2014/main" id="{695ED1C6-A6F5-2B96-283C-F42B4A1E6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8" t="27469" r="8395" b="29659"/>
            <a:stretch>
              <a:fillRect/>
            </a:stretch>
          </p:blipFill>
          <p:spPr bwMode="auto">
            <a:xfrm>
              <a:off x="3895638" y="780279"/>
              <a:ext cx="1980276" cy="55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phic 58">
              <a:extLst>
                <a:ext uri="{FF2B5EF4-FFF2-40B4-BE49-F238E27FC236}">
                  <a16:creationId xmlns:a16="http://schemas.microsoft.com/office/drawing/2014/main" id="{F9C929F1-381E-445C-ED57-FA1D3DB73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523" y="696158"/>
              <a:ext cx="941854" cy="71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одзаголовок 2"/>
          <p:cNvSpPr txBox="1">
            <a:spLocks/>
          </p:cNvSpPr>
          <p:nvPr/>
        </p:nvSpPr>
        <p:spPr>
          <a:xfrm>
            <a:off x="227418" y="5006622"/>
            <a:ext cx="9197945" cy="8698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  <a:latin typeface="Carlito" panose="020F0502020204030204" pitchFamily="34" charset="0"/>
              </a:rPr>
              <a:t>Директор департамента здравоохранения Костромской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292237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925B0-E728-38D3-7286-E5503A45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2026-2030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73CBA16-4B9F-6456-840F-6A256E1B0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50739"/>
              </p:ext>
            </p:extLst>
          </p:nvPr>
        </p:nvGraphicFramePr>
        <p:xfrm>
          <a:off x="425469" y="753601"/>
          <a:ext cx="11343197" cy="5922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5329">
                  <a:extLst>
                    <a:ext uri="{9D8B030D-6E8A-4147-A177-3AD203B41FA5}">
                      <a16:colId xmlns:a16="http://schemas.microsoft.com/office/drawing/2014/main" val="3736613733"/>
                    </a:ext>
                  </a:extLst>
                </a:gridCol>
                <a:gridCol w="754735">
                  <a:extLst>
                    <a:ext uri="{9D8B030D-6E8A-4147-A177-3AD203B41FA5}">
                      <a16:colId xmlns:a16="http://schemas.microsoft.com/office/drawing/2014/main" val="1754633704"/>
                    </a:ext>
                  </a:extLst>
                </a:gridCol>
                <a:gridCol w="597515">
                  <a:extLst>
                    <a:ext uri="{9D8B030D-6E8A-4147-A177-3AD203B41FA5}">
                      <a16:colId xmlns:a16="http://schemas.microsoft.com/office/drawing/2014/main" val="3534575720"/>
                    </a:ext>
                  </a:extLst>
                </a:gridCol>
                <a:gridCol w="765618">
                  <a:extLst>
                    <a:ext uri="{9D8B030D-6E8A-4147-A177-3AD203B41FA5}">
                      <a16:colId xmlns:a16="http://schemas.microsoft.com/office/drawing/2014/main" val="180758210"/>
                    </a:ext>
                  </a:extLst>
                </a:gridCol>
                <a:gridCol w="586632">
                  <a:extLst>
                    <a:ext uri="{9D8B030D-6E8A-4147-A177-3AD203B41FA5}">
                      <a16:colId xmlns:a16="http://schemas.microsoft.com/office/drawing/2014/main" val="2509711711"/>
                    </a:ext>
                  </a:extLst>
                </a:gridCol>
                <a:gridCol w="793435">
                  <a:extLst>
                    <a:ext uri="{9D8B030D-6E8A-4147-A177-3AD203B41FA5}">
                      <a16:colId xmlns:a16="http://schemas.microsoft.com/office/drawing/2014/main" val="2264173243"/>
                    </a:ext>
                  </a:extLst>
                </a:gridCol>
                <a:gridCol w="558815">
                  <a:extLst>
                    <a:ext uri="{9D8B030D-6E8A-4147-A177-3AD203B41FA5}">
                      <a16:colId xmlns:a16="http://schemas.microsoft.com/office/drawing/2014/main" val="1017245353"/>
                    </a:ext>
                  </a:extLst>
                </a:gridCol>
                <a:gridCol w="778918">
                  <a:extLst>
                    <a:ext uri="{9D8B030D-6E8A-4147-A177-3AD203B41FA5}">
                      <a16:colId xmlns:a16="http://schemas.microsoft.com/office/drawing/2014/main" val="211914137"/>
                    </a:ext>
                  </a:extLst>
                </a:gridCol>
                <a:gridCol w="573332">
                  <a:extLst>
                    <a:ext uri="{9D8B030D-6E8A-4147-A177-3AD203B41FA5}">
                      <a16:colId xmlns:a16="http://schemas.microsoft.com/office/drawing/2014/main" val="3810757853"/>
                    </a:ext>
                  </a:extLst>
                </a:gridCol>
                <a:gridCol w="798268">
                  <a:extLst>
                    <a:ext uri="{9D8B030D-6E8A-4147-A177-3AD203B41FA5}">
                      <a16:colId xmlns:a16="http://schemas.microsoft.com/office/drawing/2014/main" val="2343167206"/>
                    </a:ext>
                  </a:extLst>
                </a:gridCol>
                <a:gridCol w="553982">
                  <a:extLst>
                    <a:ext uri="{9D8B030D-6E8A-4147-A177-3AD203B41FA5}">
                      <a16:colId xmlns:a16="http://schemas.microsoft.com/office/drawing/2014/main" val="2410433515"/>
                    </a:ext>
                  </a:extLst>
                </a:gridCol>
                <a:gridCol w="868418">
                  <a:extLst>
                    <a:ext uri="{9D8B030D-6E8A-4147-A177-3AD203B41FA5}">
                      <a16:colId xmlns:a16="http://schemas.microsoft.com/office/drawing/2014/main" val="134963322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76195946"/>
                    </a:ext>
                  </a:extLst>
                </a:gridCol>
              </a:tblGrid>
              <a:tr h="420896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Всего 2 968,2 млн. руб.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382 результата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2026 / План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2027 / 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План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2028 / План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2029 / План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2030 / План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Итого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3300052"/>
                  </a:ext>
                </a:extLst>
              </a:tr>
              <a:tr h="461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 руб.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 руб.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 руб.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 руб.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 руб.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 руб.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72939"/>
                  </a:ext>
                </a:extLst>
              </a:tr>
              <a:tr h="3720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u="none" kern="1200" dirty="0">
                          <a:solidFill>
                            <a:schemeClr val="bg2"/>
                          </a:solidFill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Итого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833,2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131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472,0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65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591,1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93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596,5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57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564,1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36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3 056,8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382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5735"/>
                  </a:ext>
                </a:extLst>
              </a:tr>
              <a:tr h="285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none" dirty="0">
                          <a:solidFill>
                            <a:schemeClr val="bg2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Созданы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объекты здравоохранения</a:t>
                      </a:r>
                    </a:p>
                  </a:txBody>
                  <a:tcPr marL="76852" marR="76852" marT="40342" marB="403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362,7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27,3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390,0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540075"/>
                  </a:ext>
                </a:extLst>
              </a:tr>
              <a:tr h="285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Приобретение модульных конструкций</a:t>
                      </a:r>
                    </a:p>
                  </a:txBody>
                  <a:tcPr marL="76852" marR="76852" marT="40342" marB="403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69,0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69,0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262507"/>
                  </a:ext>
                </a:extLst>
              </a:tr>
              <a:tr h="14539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Осуществлен </a:t>
                      </a:r>
                      <a:r>
                        <a:rPr lang="ru-RU" sz="1100" b="1" u="none" kern="1200" dirty="0">
                          <a:solidFill>
                            <a:schemeClr val="bg2"/>
                          </a:solidFill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капитальный ремонт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зданий медицинских организаций и их обособленных структурных подразделений, расположенных </a:t>
                      </a:r>
                      <a:b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</a:b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 том числе в сельской местности, рабочих поселках, поселках городского типа и малых городах с численностью населения до 100 тыс. чел.</a:t>
                      </a:r>
                    </a:p>
                  </a:txBody>
                  <a:tcPr marL="76852" marR="76852" marT="40342" marB="403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128,1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116,9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188,2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323,0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243,6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999,7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781725"/>
                  </a:ext>
                </a:extLst>
              </a:tr>
              <a:tr h="1346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Приобретено </a:t>
                      </a:r>
                      <a:r>
                        <a:rPr lang="ru-RU" sz="1100" b="1" u="none" kern="1200" dirty="0">
                          <a:solidFill>
                            <a:schemeClr val="bg2"/>
                          </a:solidFill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оборудование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в медицинские организации, оказывающие первичную медико-санитарную помощь, а также </a:t>
                      </a:r>
                      <a:b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</a:b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 медицинские организации, расположенные в сельской местности, поселках городского типа и малых городах с численностью населения до 100 тыс. чел.</a:t>
                      </a:r>
                    </a:p>
                  </a:txBody>
                  <a:tcPr marL="76852" marR="76852" marT="40342" marB="403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273,4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126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281,2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62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291,9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49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232,4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37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320,5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34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1 399,4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308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825628"/>
                  </a:ext>
                </a:extLst>
              </a:tr>
              <a:tr h="12429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Приобретены </a:t>
                      </a:r>
                      <a:r>
                        <a:rPr lang="ru-RU" sz="1100" b="1" u="none" kern="1200" dirty="0">
                          <a:solidFill>
                            <a:schemeClr val="bg2"/>
                          </a:solidFill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транспортные средства </a:t>
                      </a:r>
                      <a:br>
                        <a:rPr lang="ru-RU" sz="1100" b="1" u="none" kern="1200" dirty="0">
                          <a:solidFill>
                            <a:schemeClr val="bg2"/>
                          </a:solidFill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</a:b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(за исключением автомобилей скорой медицинской 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помощи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) в медицинские организации оказывающие первичную медико-санитарную помощь, в том числе приобретение ПМК</a:t>
                      </a:r>
                    </a:p>
                  </a:txBody>
                  <a:tcPr marL="76852" marR="76852" marT="40342" marB="403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46,6</a:t>
                      </a:r>
                    </a:p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(0,0+46,6)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111,0</a:t>
                      </a:r>
                    </a:p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(95,8+15,2)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43</a:t>
                      </a:r>
                    </a:p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(42+1)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41,1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198,7</a:t>
                      </a:r>
                    </a:p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(136,9+61,8)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62</a:t>
                      </a:r>
                    </a:p>
                    <a:p>
                      <a:pPr marL="0" algn="ctr" defTabSz="809976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(60+2)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+mn-ea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06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357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2"/>
          <p:cNvSpPr>
            <a:spLocks noGrp="1"/>
          </p:cNvSpPr>
          <p:nvPr>
            <p:ph type="title"/>
          </p:nvPr>
        </p:nvSpPr>
        <p:spPr bwMode="auto">
          <a:xfrm>
            <a:off x="658813" y="139700"/>
            <a:ext cx="9431337" cy="444500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dirty="0" err="1">
                <a:latin typeface="Carlito" charset="0"/>
                <a:ea typeface="Roboto" charset="0"/>
                <a:cs typeface="Roboto" charset="0"/>
              </a:rPr>
              <a:t>Общая</a:t>
            </a:r>
            <a:r>
              <a:rPr dirty="0">
                <a:latin typeface="Carlito" charset="0"/>
                <a:ea typeface="Roboto" charset="0"/>
                <a:cs typeface="Roboto" charset="0"/>
              </a:rPr>
              <a:t> </a:t>
            </a:r>
            <a:r>
              <a:rPr dirty="0" err="1">
                <a:latin typeface="Carlito" charset="0"/>
                <a:ea typeface="Roboto" charset="0"/>
                <a:cs typeface="Roboto" charset="0"/>
              </a:rPr>
              <a:t>характеристика</a:t>
            </a:r>
            <a:r>
              <a:rPr dirty="0">
                <a:latin typeface="Carlito" charset="0"/>
                <a:ea typeface="Roboto" charset="0"/>
                <a:cs typeface="Roboto" charset="0"/>
              </a:rPr>
              <a:t> и </a:t>
            </a:r>
            <a:r>
              <a:rPr dirty="0" err="1">
                <a:latin typeface="Carlito" charset="0"/>
                <a:ea typeface="Roboto" charset="0"/>
                <a:cs typeface="Roboto" charset="0"/>
              </a:rPr>
              <a:t>достижение</a:t>
            </a:r>
            <a:r>
              <a:rPr dirty="0">
                <a:latin typeface="Carlito" charset="0"/>
                <a:ea typeface="Roboto" charset="0"/>
                <a:cs typeface="Roboto" charset="0"/>
              </a:rPr>
              <a:t> </a:t>
            </a:r>
            <a:r>
              <a:rPr dirty="0" err="1">
                <a:latin typeface="Carlito" charset="0"/>
                <a:ea typeface="Roboto" charset="0"/>
                <a:cs typeface="Roboto" charset="0"/>
              </a:rPr>
              <a:t>целевых</a:t>
            </a:r>
            <a:r>
              <a:rPr dirty="0">
                <a:latin typeface="Carlito" charset="0"/>
                <a:ea typeface="Roboto" charset="0"/>
                <a:cs typeface="Roboto" charset="0"/>
              </a:rPr>
              <a:t> </a:t>
            </a:r>
            <a:r>
              <a:rPr dirty="0" err="1">
                <a:latin typeface="Carlito" charset="0"/>
                <a:ea typeface="Roboto" charset="0"/>
                <a:cs typeface="Roboto" charset="0"/>
              </a:rPr>
              <a:t>показателей</a:t>
            </a:r>
            <a:r>
              <a:rPr dirty="0">
                <a:latin typeface="Carlito" charset="0"/>
                <a:ea typeface="Roboto" charset="0"/>
                <a:cs typeface="Roboto" charset="0"/>
              </a:rPr>
              <a:t>: </a:t>
            </a:r>
            <a:r>
              <a:rPr>
                <a:latin typeface="Carlito" charset="0"/>
                <a:ea typeface="Roboto" charset="0"/>
                <a:cs typeface="Roboto" charset="0"/>
              </a:rPr>
              <a:t>Костромская </a:t>
            </a:r>
            <a:r>
              <a:rPr dirty="0" err="1">
                <a:latin typeface="Carlito" charset="0"/>
                <a:ea typeface="Roboto" charset="0"/>
                <a:cs typeface="Roboto" charset="0"/>
              </a:rPr>
              <a:t>область</a:t>
            </a:r>
            <a:endParaRPr dirty="0">
              <a:latin typeface="Carlito" charset="0"/>
              <a:ea typeface="Roboto" charset="0"/>
              <a:cs typeface="Roboto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38" y="3252788"/>
            <a:ext cx="5514975" cy="3344862"/>
          </a:xfrm>
          <a:prstGeom prst="roundRect">
            <a:avLst>
              <a:gd name="adj" fmla="val 3887"/>
            </a:avLst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/>
          <a:lstStyle/>
          <a:p>
            <a:pPr>
              <a:defRPr/>
            </a:pPr>
            <a:r>
              <a:rPr lang="ru-RU" sz="1400" b="1">
                <a:solidFill>
                  <a:schemeClr val="tx1"/>
                </a:solidFill>
                <a:latin typeface="Carlito" charset="0"/>
                <a:cs typeface="Arial" charset="0"/>
              </a:rPr>
              <a:t>Избыточная смертность с начала года, чел.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75725" y="728663"/>
            <a:ext cx="2952750" cy="2940050"/>
          </a:xfrm>
          <a:prstGeom prst="roundRect">
            <a:avLst>
              <a:gd name="adj" fmla="val 4121"/>
            </a:avLst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  <a:latin typeface="Carlito" charset="0"/>
                <a:cs typeface="Arial" charset="0"/>
              </a:rPr>
              <a:t>Умершие в 2024 г. Пол/возраст</a:t>
            </a:r>
          </a:p>
          <a:p>
            <a:pPr>
              <a:defRPr/>
            </a:pPr>
            <a:r>
              <a:rPr lang="ru-RU" sz="1100" b="1" i="1" dirty="0">
                <a:solidFill>
                  <a:schemeClr val="tx1"/>
                </a:solidFill>
                <a:latin typeface="Carlito" charset="0"/>
                <a:cs typeface="Arial" charset="0"/>
              </a:rPr>
              <a:t>(отклонение от АП 2023)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00738" y="3732213"/>
            <a:ext cx="6035675" cy="2865437"/>
          </a:xfrm>
          <a:prstGeom prst="roundRect">
            <a:avLst>
              <a:gd name="adj" fmla="val 3478"/>
            </a:avLst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/>
          <a:lstStyle/>
          <a:p>
            <a:pPr algn="ctr">
              <a:defRPr/>
            </a:pPr>
            <a:r>
              <a:rPr lang="ru-RU" sz="1400" b="1">
                <a:solidFill>
                  <a:schemeClr val="tx1"/>
                </a:solidFill>
                <a:latin typeface="Carlito" charset="0"/>
                <a:cs typeface="Arial" charset="0"/>
              </a:rPr>
              <a:t>Общая смертность на 1</a:t>
            </a:r>
            <a:r>
              <a:rPr lang="en-US" sz="1400" b="1">
                <a:solidFill>
                  <a:schemeClr val="tx1"/>
                </a:solidFill>
                <a:latin typeface="Carlito" charset="0"/>
                <a:cs typeface="Arial" charset="0"/>
              </a:rPr>
              <a:t>0</a:t>
            </a:r>
            <a:r>
              <a:rPr lang="ru-RU" sz="1400" b="1">
                <a:solidFill>
                  <a:schemeClr val="tx1"/>
                </a:solidFill>
                <a:latin typeface="Carlito" charset="0"/>
                <a:cs typeface="Arial" charset="0"/>
              </a:rPr>
              <a:t>0 000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363" y="3298825"/>
            <a:ext cx="5494337" cy="622300"/>
          </a:xfrm>
          <a:prstGeom prst="roundRect">
            <a:avLst>
              <a:gd name="adj" fmla="val 76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/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rlito" panose="020F0502020204030204" pitchFamily="34" charset="0"/>
                <a:cs typeface="Carlito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4" name="TextBox 8"/>
          <p:cNvSpPr txBox="1">
            <a:spLocks noChangeArrowheads="1"/>
          </p:cNvSpPr>
          <p:nvPr/>
        </p:nvSpPr>
        <p:spPr bwMode="auto">
          <a:xfrm>
            <a:off x="1822450" y="3798888"/>
            <a:ext cx="24177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i="1">
                <a:latin typeface="Carlito" charset="0"/>
              </a:rPr>
              <a:t>Разница по числу умерших между 2024 годом и АППГ в 2023 год</a:t>
            </a:r>
          </a:p>
        </p:txBody>
      </p:sp>
      <p:sp>
        <p:nvSpPr>
          <p:cNvPr id="1035" name="TextBox 9"/>
          <p:cNvSpPr txBox="1">
            <a:spLocks noChangeArrowheads="1"/>
          </p:cNvSpPr>
          <p:nvPr/>
        </p:nvSpPr>
        <p:spPr bwMode="auto">
          <a:xfrm>
            <a:off x="2181225" y="3511550"/>
            <a:ext cx="170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rlito" charset="0"/>
              </a:rPr>
              <a:t>427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97563" y="728663"/>
            <a:ext cx="2952750" cy="2940050"/>
          </a:xfrm>
          <a:prstGeom prst="roundRect">
            <a:avLst>
              <a:gd name="adj" fmla="val 3438"/>
            </a:avLst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/>
          <a:lstStyle/>
          <a:p>
            <a:pPr>
              <a:defRPr/>
            </a:pPr>
            <a:r>
              <a:rPr lang="ru-RU" sz="1400" b="1">
                <a:solidFill>
                  <a:schemeClr val="tx1"/>
                </a:solidFill>
                <a:latin typeface="Carlito" charset="0"/>
                <a:cs typeface="Arial" charset="0"/>
              </a:rPr>
              <a:t>Причины смертности в 2024</a:t>
            </a:r>
          </a:p>
          <a:p>
            <a:pPr>
              <a:defRPr/>
            </a:pPr>
            <a:r>
              <a:rPr lang="ru-RU" sz="1100" b="1" i="1">
                <a:solidFill>
                  <a:schemeClr val="tx1"/>
                </a:solidFill>
                <a:latin typeface="Carlito" charset="0"/>
                <a:cs typeface="Arial" charset="0"/>
              </a:rPr>
              <a:t>(отклонение от АП 2023)</a:t>
            </a:r>
          </a:p>
        </p:txBody>
      </p:sp>
      <p:sp>
        <p:nvSpPr>
          <p:cNvPr id="1037" name="TextBox 11"/>
          <p:cNvSpPr txBox="1">
            <a:spLocks noChangeArrowheads="1"/>
          </p:cNvSpPr>
          <p:nvPr/>
        </p:nvSpPr>
        <p:spPr bwMode="auto">
          <a:xfrm>
            <a:off x="8124826" y="6138863"/>
            <a:ext cx="389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Carlito" charset="0"/>
              </a:rPr>
              <a:t>с 31 недели отмечается снижение смертности по сравнению с аналогичным периодом 2023 года</a:t>
            </a:r>
          </a:p>
        </p:txBody>
      </p:sp>
      <p:sp>
        <p:nvSpPr>
          <p:cNvPr id="13" name="Рисунок 6" descr="Предупреждение"/>
          <p:cNvSpPr>
            <a:spLocks noChangeAspect="1"/>
          </p:cNvSpPr>
          <p:nvPr/>
        </p:nvSpPr>
        <p:spPr>
          <a:xfrm>
            <a:off x="7442200" y="6138863"/>
            <a:ext cx="395288" cy="357187"/>
          </a:xfrm>
          <a:custGeom>
            <a:avLst/>
            <a:gdLst>
              <a:gd name="connsiteX0" fmla="*/ 1298995 w 1306918"/>
              <a:gd name="connsiteY0" fmla="*/ 1061118 h 1152038"/>
              <a:gd name="connsiteX1" fmla="*/ 706496 w 1306918"/>
              <a:gd name="connsiteY1" fmla="*/ 30686 h 1152038"/>
              <a:gd name="connsiteX2" fmla="*/ 601938 w 1306918"/>
              <a:gd name="connsiteY2" fmla="*/ 30686 h 1152038"/>
              <a:gd name="connsiteX3" fmla="*/ 7924 w 1306918"/>
              <a:gd name="connsiteY3" fmla="*/ 1061118 h 1152038"/>
              <a:gd name="connsiteX4" fmla="*/ 60961 w 1306918"/>
              <a:gd name="connsiteY4" fmla="*/ 1152039 h 1152038"/>
              <a:gd name="connsiteX5" fmla="*/ 653459 w 1306918"/>
              <a:gd name="connsiteY5" fmla="*/ 1152039 h 1152038"/>
              <a:gd name="connsiteX6" fmla="*/ 1245958 w 1306918"/>
              <a:gd name="connsiteY6" fmla="*/ 1152039 h 1152038"/>
              <a:gd name="connsiteX7" fmla="*/ 1298995 w 1306918"/>
              <a:gd name="connsiteY7" fmla="*/ 1061118 h 1152038"/>
              <a:gd name="connsiteX8" fmla="*/ 607999 w 1306918"/>
              <a:gd name="connsiteY8" fmla="*/ 273140 h 1152038"/>
              <a:gd name="connsiteX9" fmla="*/ 698920 w 1306918"/>
              <a:gd name="connsiteY9" fmla="*/ 273140 h 1152038"/>
              <a:gd name="connsiteX10" fmla="*/ 698920 w 1306918"/>
              <a:gd name="connsiteY10" fmla="*/ 803510 h 1152038"/>
              <a:gd name="connsiteX11" fmla="*/ 607999 w 1306918"/>
              <a:gd name="connsiteY11" fmla="*/ 803510 h 1152038"/>
              <a:gd name="connsiteX12" fmla="*/ 607999 w 1306918"/>
              <a:gd name="connsiteY12" fmla="*/ 273140 h 1152038"/>
              <a:gd name="connsiteX13" fmla="*/ 653459 w 1306918"/>
              <a:gd name="connsiteY13" fmla="*/ 1015658 h 1152038"/>
              <a:gd name="connsiteX14" fmla="*/ 577692 w 1306918"/>
              <a:gd name="connsiteY14" fmla="*/ 939891 h 1152038"/>
              <a:gd name="connsiteX15" fmla="*/ 653459 w 1306918"/>
              <a:gd name="connsiteY15" fmla="*/ 864124 h 1152038"/>
              <a:gd name="connsiteX16" fmla="*/ 729226 w 1306918"/>
              <a:gd name="connsiteY16" fmla="*/ 939891 h 1152038"/>
              <a:gd name="connsiteX17" fmla="*/ 653459 w 1306918"/>
              <a:gd name="connsiteY17" fmla="*/ 1015658 h 115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06918" h="1152038">
                <a:moveTo>
                  <a:pt x="1298995" y="1061118"/>
                </a:moveTo>
                <a:lnTo>
                  <a:pt x="706496" y="30686"/>
                </a:lnTo>
                <a:cubicBezTo>
                  <a:pt x="683766" y="-10229"/>
                  <a:pt x="624668" y="-10229"/>
                  <a:pt x="601938" y="30686"/>
                </a:cubicBezTo>
                <a:lnTo>
                  <a:pt x="7924" y="1061118"/>
                </a:lnTo>
                <a:cubicBezTo>
                  <a:pt x="-14806" y="1102032"/>
                  <a:pt x="13985" y="1152039"/>
                  <a:pt x="60961" y="1152039"/>
                </a:cubicBezTo>
                <a:lnTo>
                  <a:pt x="653459" y="1152039"/>
                </a:lnTo>
                <a:lnTo>
                  <a:pt x="1245958" y="1152039"/>
                </a:lnTo>
                <a:cubicBezTo>
                  <a:pt x="1292933" y="1152039"/>
                  <a:pt x="1321725" y="1102032"/>
                  <a:pt x="1298995" y="1061118"/>
                </a:cubicBezTo>
                <a:close/>
                <a:moveTo>
                  <a:pt x="607999" y="273140"/>
                </a:moveTo>
                <a:lnTo>
                  <a:pt x="698920" y="273140"/>
                </a:lnTo>
                <a:lnTo>
                  <a:pt x="698920" y="803510"/>
                </a:lnTo>
                <a:lnTo>
                  <a:pt x="607999" y="803510"/>
                </a:lnTo>
                <a:lnTo>
                  <a:pt x="607999" y="273140"/>
                </a:lnTo>
                <a:close/>
                <a:moveTo>
                  <a:pt x="653459" y="1015658"/>
                </a:moveTo>
                <a:cubicBezTo>
                  <a:pt x="611030" y="1015658"/>
                  <a:pt x="577692" y="982320"/>
                  <a:pt x="577692" y="939891"/>
                </a:cubicBezTo>
                <a:cubicBezTo>
                  <a:pt x="577692" y="897461"/>
                  <a:pt x="611030" y="864124"/>
                  <a:pt x="653459" y="864124"/>
                </a:cubicBezTo>
                <a:cubicBezTo>
                  <a:pt x="695889" y="864124"/>
                  <a:pt x="729226" y="897461"/>
                  <a:pt x="729226" y="939891"/>
                </a:cubicBezTo>
                <a:cubicBezTo>
                  <a:pt x="729226" y="982320"/>
                  <a:pt x="695889" y="1015658"/>
                  <a:pt x="653459" y="10156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70000"/>
                </a:schemeClr>
              </a:gs>
              <a:gs pos="100000">
                <a:schemeClr val="accent3">
                  <a:alpha val="0"/>
                </a:schemeClr>
              </a:gs>
            </a:gsLst>
            <a:lin ang="16200000" scaled="1"/>
            <a:tileRect/>
          </a:gradFill>
        </p:spPr>
        <p:txBody>
          <a:bodyPr anchor="b">
            <a:norm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endParaRPr lang="ru-RU" sz="1600" b="1">
              <a:latin typeface="Carlito" panose="020F0502020204030204" pitchFamily="34" charset="0"/>
              <a:ea typeface="Roboto" panose="02000000000000000000" pitchFamily="2" charset="0"/>
              <a:cs typeface="Carlito" panose="020F0502020204030204" pitchFamily="34" charset="0"/>
            </a:endParaRPr>
          </a:p>
        </p:txBody>
      </p:sp>
      <p:graphicFrame>
        <p:nvGraphicFramePr>
          <p:cNvPr id="1026" name="Диаграмма 13"/>
          <p:cNvGraphicFramePr>
            <a:graphicFrameLocks/>
          </p:cNvGraphicFramePr>
          <p:nvPr/>
        </p:nvGraphicFramePr>
        <p:xfrm>
          <a:off x="5818188" y="3937000"/>
          <a:ext cx="623887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3" imgW="6242845" imgH="2420322" progId="">
                  <p:embed/>
                </p:oleObj>
              </mc:Choice>
              <mc:Fallback>
                <p:oleObj r:id="rId3" imgW="6242845" imgH="2420322" progId="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937000"/>
                        <a:ext cx="6238875" cy="242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73050" y="695325"/>
            <a:ext cx="5508625" cy="1316038"/>
          </a:xfrm>
          <a:prstGeom prst="roundRect">
            <a:avLst>
              <a:gd name="adj" fmla="val 8059"/>
            </a:avLst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72000"/>
          <a:lstStyle/>
          <a:p>
            <a:pPr>
              <a:defRPr/>
            </a:pPr>
            <a:r>
              <a:rPr lang="ru-RU" sz="1400" b="1">
                <a:solidFill>
                  <a:schemeClr val="tx1"/>
                </a:solidFill>
                <a:latin typeface="Carlito" charset="0"/>
                <a:cs typeface="Arial" charset="0"/>
              </a:rPr>
              <a:t>Ожидаемая продолжительность жизни при рождении, лет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263525" y="1106488"/>
            <a:ext cx="1306513" cy="731837"/>
            <a:chOff x="263525" y="1141716"/>
            <a:chExt cx="1306367" cy="731289"/>
          </a:xfrm>
        </p:grpSpPr>
        <p:sp>
          <p:nvSpPr>
            <p:cNvPr id="1149" name="TextBox 16"/>
            <p:cNvSpPr txBox="1">
              <a:spLocks noChangeArrowheads="1"/>
            </p:cNvSpPr>
            <p:nvPr/>
          </p:nvSpPr>
          <p:spPr bwMode="auto">
            <a:xfrm>
              <a:off x="263525" y="1141716"/>
              <a:ext cx="130636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3600" b="1" dirty="0">
                  <a:latin typeface="Carlito" charset="0"/>
                </a:rPr>
                <a:t>70,09</a:t>
              </a:r>
            </a:p>
          </p:txBody>
        </p:sp>
        <p:sp>
          <p:nvSpPr>
            <p:cNvPr id="1150" name="TextBox 17"/>
            <p:cNvSpPr txBox="1">
              <a:spLocks noChangeArrowheads="1"/>
            </p:cNvSpPr>
            <p:nvPr/>
          </p:nvSpPr>
          <p:spPr bwMode="auto">
            <a:xfrm>
              <a:off x="605010" y="1657561"/>
              <a:ext cx="62339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1400">
                  <a:latin typeface="Carlito" charset="0"/>
                </a:rPr>
                <a:t>ФАКТ</a:t>
              </a:r>
            </a:p>
          </p:txBody>
        </p:sp>
      </p:grpSp>
      <p:sp>
        <p:nvSpPr>
          <p:cNvPr id="1041" name="TextBox 18"/>
          <p:cNvSpPr txBox="1">
            <a:spLocks noChangeArrowheads="1"/>
          </p:cNvSpPr>
          <p:nvPr/>
        </p:nvSpPr>
        <p:spPr bwMode="auto">
          <a:xfrm>
            <a:off x="2339975" y="1012825"/>
            <a:ext cx="827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latin typeface="Carlito" charset="0"/>
              </a:rPr>
              <a:t>73,12</a:t>
            </a:r>
          </a:p>
        </p:txBody>
      </p:sp>
      <p:sp>
        <p:nvSpPr>
          <p:cNvPr id="1042" name="TextBox 19"/>
          <p:cNvSpPr txBox="1">
            <a:spLocks noChangeArrowheads="1"/>
          </p:cNvSpPr>
          <p:nvPr/>
        </p:nvSpPr>
        <p:spPr bwMode="auto">
          <a:xfrm>
            <a:off x="2339975" y="1319213"/>
            <a:ext cx="8270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>
                <a:latin typeface="Carlito" charset="0"/>
              </a:rPr>
              <a:t>План в 2024</a:t>
            </a:r>
          </a:p>
        </p:txBody>
      </p:sp>
      <p:sp>
        <p:nvSpPr>
          <p:cNvPr id="1043" name="TextBox 20"/>
          <p:cNvSpPr txBox="1">
            <a:spLocks noChangeArrowheads="1"/>
          </p:cNvSpPr>
          <p:nvPr/>
        </p:nvSpPr>
        <p:spPr bwMode="auto">
          <a:xfrm>
            <a:off x="4398963" y="1169988"/>
            <a:ext cx="12573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3600" b="1">
                <a:latin typeface="Carlito" charset="0"/>
              </a:rPr>
              <a:t>77,42</a:t>
            </a:r>
          </a:p>
        </p:txBody>
      </p:sp>
      <p:sp>
        <p:nvSpPr>
          <p:cNvPr id="1044" name="TextBox 21"/>
          <p:cNvSpPr txBox="1">
            <a:spLocks noChangeArrowheads="1"/>
          </p:cNvSpPr>
          <p:nvPr/>
        </p:nvSpPr>
        <p:spPr bwMode="auto">
          <a:xfrm>
            <a:off x="4043363" y="1709738"/>
            <a:ext cx="1811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400">
                <a:latin typeface="Carlito" charset="0"/>
              </a:rPr>
              <a:t>Цель к 2030 году</a:t>
            </a:r>
          </a:p>
        </p:txBody>
      </p:sp>
      <p:sp>
        <p:nvSpPr>
          <p:cNvPr id="1045" name="TextBox 22"/>
          <p:cNvSpPr txBox="1">
            <a:spLocks noChangeArrowheads="1"/>
          </p:cNvSpPr>
          <p:nvPr/>
        </p:nvSpPr>
        <p:spPr bwMode="auto">
          <a:xfrm>
            <a:off x="2339975" y="1501775"/>
            <a:ext cx="827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rlito" charset="0"/>
              </a:rPr>
              <a:t>-3,03</a:t>
            </a:r>
          </a:p>
        </p:txBody>
      </p:sp>
      <p:sp>
        <p:nvSpPr>
          <p:cNvPr id="1046" name="TextBox 23"/>
          <p:cNvSpPr txBox="1">
            <a:spLocks noChangeArrowheads="1"/>
          </p:cNvSpPr>
          <p:nvPr/>
        </p:nvSpPr>
        <p:spPr bwMode="auto">
          <a:xfrm>
            <a:off x="2339975" y="1808163"/>
            <a:ext cx="1282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>
                <a:latin typeface="Carlito" charset="0"/>
              </a:rPr>
              <a:t>Дельта факт и план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050" y="2128838"/>
            <a:ext cx="5500688" cy="1065212"/>
          </a:xfrm>
          <a:prstGeom prst="roundRect">
            <a:avLst>
              <a:gd name="adj" fmla="val 12934"/>
            </a:avLst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/>
          <a:lstStyle/>
          <a:p>
            <a:pPr>
              <a:defRPr/>
            </a:pPr>
            <a:r>
              <a:rPr lang="ru-RU" sz="1400" b="1">
                <a:solidFill>
                  <a:schemeClr val="tx1"/>
                </a:solidFill>
                <a:latin typeface="Carlito" charset="0"/>
                <a:cs typeface="Arial" charset="0"/>
              </a:rPr>
              <a:t>Общее число умерших с 01.01. по 10.09 </a:t>
            </a:r>
          </a:p>
        </p:txBody>
      </p:sp>
      <p:sp>
        <p:nvSpPr>
          <p:cNvPr id="1048" name="TextBox 25"/>
          <p:cNvSpPr txBox="1">
            <a:spLocks noChangeArrowheads="1"/>
          </p:cNvSpPr>
          <p:nvPr/>
        </p:nvSpPr>
        <p:spPr bwMode="auto">
          <a:xfrm>
            <a:off x="3571875" y="2641600"/>
            <a:ext cx="170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rlito" charset="0"/>
              </a:rPr>
              <a:t>6 334 чел.</a:t>
            </a:r>
          </a:p>
        </p:txBody>
      </p:sp>
      <p:sp>
        <p:nvSpPr>
          <p:cNvPr id="1049" name="TextBox 26"/>
          <p:cNvSpPr txBox="1">
            <a:spLocks noChangeArrowheads="1"/>
          </p:cNvSpPr>
          <p:nvPr/>
        </p:nvSpPr>
        <p:spPr bwMode="auto">
          <a:xfrm>
            <a:off x="263525" y="1833563"/>
            <a:ext cx="1655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latin typeface="Carlito" charset="0"/>
              </a:rPr>
              <a:t>Источники: ЕМИСС, ЕПДНЦ</a:t>
            </a:r>
          </a:p>
        </p:txBody>
      </p:sp>
      <p:sp>
        <p:nvSpPr>
          <p:cNvPr id="1050" name="TextBox 27"/>
          <p:cNvSpPr txBox="1">
            <a:spLocks noChangeArrowheads="1"/>
          </p:cNvSpPr>
          <p:nvPr/>
        </p:nvSpPr>
        <p:spPr bwMode="auto">
          <a:xfrm>
            <a:off x="273050" y="2968625"/>
            <a:ext cx="271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latin typeface="Carlito" charset="0"/>
              </a:rPr>
              <a:t>Источники: ФРМДС</a:t>
            </a:r>
          </a:p>
        </p:txBody>
      </p:sp>
      <p:sp>
        <p:nvSpPr>
          <p:cNvPr id="1051" name="TextBox 28"/>
          <p:cNvSpPr txBox="1">
            <a:spLocks noChangeArrowheads="1"/>
          </p:cNvSpPr>
          <p:nvPr/>
        </p:nvSpPr>
        <p:spPr bwMode="auto">
          <a:xfrm>
            <a:off x="298450" y="6384925"/>
            <a:ext cx="271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latin typeface="Carlito" charset="0"/>
              </a:rPr>
              <a:t>Источники: ФРМДС</a:t>
            </a:r>
          </a:p>
        </p:txBody>
      </p:sp>
      <p:sp>
        <p:nvSpPr>
          <p:cNvPr id="1052" name="TextBox 29"/>
          <p:cNvSpPr txBox="1">
            <a:spLocks noChangeArrowheads="1"/>
          </p:cNvSpPr>
          <p:nvPr/>
        </p:nvSpPr>
        <p:spPr bwMode="auto">
          <a:xfrm>
            <a:off x="5897563" y="3451225"/>
            <a:ext cx="2717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latin typeface="Carlito" charset="0"/>
              </a:rPr>
              <a:t>Источники: ФРМДС</a:t>
            </a:r>
          </a:p>
        </p:txBody>
      </p:sp>
      <p:sp>
        <p:nvSpPr>
          <p:cNvPr id="1053" name="TextBox 30"/>
          <p:cNvSpPr txBox="1">
            <a:spLocks noChangeArrowheads="1"/>
          </p:cNvSpPr>
          <p:nvPr/>
        </p:nvSpPr>
        <p:spPr bwMode="auto">
          <a:xfrm>
            <a:off x="5900738" y="6362700"/>
            <a:ext cx="1125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latin typeface="Carlito" charset="0"/>
              </a:rPr>
              <a:t>Источники: ФРМДС</a:t>
            </a:r>
          </a:p>
        </p:txBody>
      </p:sp>
      <p:sp>
        <p:nvSpPr>
          <p:cNvPr id="1054" name="TextBox 31"/>
          <p:cNvSpPr txBox="1">
            <a:spLocks noChangeArrowheads="1"/>
          </p:cNvSpPr>
          <p:nvPr/>
        </p:nvSpPr>
        <p:spPr bwMode="auto">
          <a:xfrm>
            <a:off x="8975725" y="3451225"/>
            <a:ext cx="27193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i="1">
                <a:latin typeface="Carlito" charset="0"/>
              </a:rPr>
              <a:t>Источники: ФРМДС</a:t>
            </a:r>
          </a:p>
        </p:txBody>
      </p:sp>
      <p:sp>
        <p:nvSpPr>
          <p:cNvPr id="33" name="Стрелка: вправо 42"/>
          <p:cNvSpPr/>
          <p:nvPr/>
        </p:nvSpPr>
        <p:spPr>
          <a:xfrm>
            <a:off x="3375025" y="1312863"/>
            <a:ext cx="774700" cy="314325"/>
          </a:xfrm>
          <a:prstGeom prst="rightArrow">
            <a:avLst/>
          </a:prstGeom>
          <a:solidFill>
            <a:schemeClr val="accent1">
              <a:alpha val="30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056" name="TextBox 33"/>
          <p:cNvSpPr txBox="1">
            <a:spLocks noChangeArrowheads="1"/>
          </p:cNvSpPr>
          <p:nvPr/>
        </p:nvSpPr>
        <p:spPr bwMode="auto">
          <a:xfrm>
            <a:off x="973138" y="2641600"/>
            <a:ext cx="1700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rlito" charset="0"/>
              </a:rPr>
              <a:t>5 907 чел.</a:t>
            </a:r>
          </a:p>
        </p:txBody>
      </p:sp>
      <p:sp>
        <p:nvSpPr>
          <p:cNvPr id="1057" name="TextBox 34"/>
          <p:cNvSpPr txBox="1">
            <a:spLocks noChangeArrowheads="1"/>
          </p:cNvSpPr>
          <p:nvPr/>
        </p:nvSpPr>
        <p:spPr bwMode="auto">
          <a:xfrm>
            <a:off x="3259138" y="2446338"/>
            <a:ext cx="2327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>
                <a:latin typeface="Carlito" charset="0"/>
              </a:rPr>
              <a:t>С начала 2024 года</a:t>
            </a:r>
          </a:p>
        </p:txBody>
      </p:sp>
      <p:sp>
        <p:nvSpPr>
          <p:cNvPr id="1059" name="TextBox 36"/>
          <p:cNvSpPr txBox="1">
            <a:spLocks noChangeArrowheads="1"/>
          </p:cNvSpPr>
          <p:nvPr/>
        </p:nvSpPr>
        <p:spPr bwMode="auto">
          <a:xfrm>
            <a:off x="569913" y="6373813"/>
            <a:ext cx="52149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800" i="1">
                <a:latin typeface="Carlito" charset="0"/>
              </a:rPr>
              <a:t>*в т.ч. без указания возраста</a:t>
            </a:r>
          </a:p>
        </p:txBody>
      </p:sp>
      <p:sp>
        <p:nvSpPr>
          <p:cNvPr id="1060" name="TextBox 37"/>
          <p:cNvSpPr txBox="1">
            <a:spLocks noChangeArrowheads="1"/>
          </p:cNvSpPr>
          <p:nvPr/>
        </p:nvSpPr>
        <p:spPr bwMode="auto">
          <a:xfrm>
            <a:off x="1408113" y="2436813"/>
            <a:ext cx="2649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Carlito" charset="0"/>
              </a:rPr>
              <a:t>В 2023 году</a:t>
            </a:r>
          </a:p>
        </p:txBody>
      </p:sp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1493838" y="1038225"/>
            <a:ext cx="725487" cy="382588"/>
            <a:chOff x="1452494" y="1040346"/>
            <a:chExt cx="725291" cy="383143"/>
          </a:xfrm>
        </p:grpSpPr>
        <p:sp>
          <p:nvSpPr>
            <p:cNvPr id="40" name="Скругленный прямоугольник 98"/>
            <p:cNvSpPr/>
            <p:nvPr/>
          </p:nvSpPr>
          <p:spPr>
            <a:xfrm>
              <a:off x="1452494" y="1046705"/>
              <a:ext cx="650699" cy="376784"/>
            </a:xfrm>
            <a:prstGeom prst="roundRect">
              <a:avLst>
                <a:gd name="adj" fmla="val 9910"/>
              </a:avLst>
            </a:prstGeom>
            <a:solidFill>
              <a:srgbClr val="FF204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Ins="72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schemeClr val="tx1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grpSp>
          <p:nvGrpSpPr>
            <p:cNvPr id="5" name="Группа 40"/>
            <p:cNvGrpSpPr>
              <a:grpSpLocks/>
            </p:cNvGrpSpPr>
            <p:nvPr/>
          </p:nvGrpSpPr>
          <p:grpSpPr bwMode="auto">
            <a:xfrm>
              <a:off x="1485200" y="1040346"/>
              <a:ext cx="692585" cy="379968"/>
              <a:chOff x="1488690" y="1101902"/>
              <a:chExt cx="692585" cy="379968"/>
            </a:xfrm>
          </p:grpSpPr>
          <p:sp>
            <p:nvSpPr>
              <p:cNvPr id="1146" name="TextBox 41"/>
              <p:cNvSpPr txBox="1">
                <a:spLocks noChangeArrowheads="1"/>
              </p:cNvSpPr>
              <p:nvPr/>
            </p:nvSpPr>
            <p:spPr bwMode="auto">
              <a:xfrm>
                <a:off x="1588624" y="1101902"/>
                <a:ext cx="59265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ru-RU" sz="1600">
                    <a:solidFill>
                      <a:srgbClr val="FF0000"/>
                    </a:solidFill>
                    <a:latin typeface="Carlito" charset="0"/>
                  </a:rPr>
                  <a:t>-0,36</a:t>
                </a:r>
              </a:p>
            </p:txBody>
          </p:sp>
          <p:sp>
            <p:nvSpPr>
              <p:cNvPr id="43" name="Равнобедренный треугольник 29"/>
              <p:cNvSpPr/>
              <p:nvPr/>
            </p:nvSpPr>
            <p:spPr>
              <a:xfrm flipV="1">
                <a:off x="1489312" y="1151186"/>
                <a:ext cx="177752" cy="147851"/>
              </a:xfrm>
              <a:prstGeom prst="triangle">
                <a:avLst/>
              </a:prstGeom>
              <a:solidFill>
                <a:srgbClr val="FF2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tx1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</p:txBody>
          </p:sp>
          <p:sp>
            <p:nvSpPr>
              <p:cNvPr id="1148" name="TextBox 43"/>
              <p:cNvSpPr txBox="1">
                <a:spLocks noChangeArrowheads="1"/>
              </p:cNvSpPr>
              <p:nvPr/>
            </p:nvSpPr>
            <p:spPr bwMode="auto">
              <a:xfrm>
                <a:off x="1488690" y="1297204"/>
                <a:ext cx="606327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ru-RU" sz="1200" dirty="0">
                    <a:solidFill>
                      <a:srgbClr val="FF0000"/>
                    </a:solidFill>
                    <a:latin typeface="Carlito" charset="0"/>
                  </a:rPr>
                  <a:t>За месяц</a:t>
                </a:r>
              </a:p>
            </p:txBody>
          </p:sp>
        </p:grpSp>
      </p:grpSp>
      <p:graphicFrame>
        <p:nvGraphicFramePr>
          <p:cNvPr id="1027" name="Диаграмма 44"/>
          <p:cNvGraphicFramePr>
            <a:graphicFrameLocks/>
          </p:cNvGraphicFramePr>
          <p:nvPr/>
        </p:nvGraphicFramePr>
        <p:xfrm>
          <a:off x="5840413" y="1163638"/>
          <a:ext cx="25844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5" imgW="2584928" imgH="2414225" progId="">
                  <p:embed/>
                </p:oleObj>
              </mc:Choice>
              <mc:Fallback>
                <p:oleObj r:id="rId5" imgW="2584928" imgH="2414225" progId="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163638"/>
                        <a:ext cx="2584450" cy="241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239125" y="1312863"/>
            <a:ext cx="7429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(6,4%)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9125" y="1595438"/>
            <a:ext cx="6397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(6,5%)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39125" y="1908175"/>
            <a:ext cx="660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(33,6%)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39125" y="2220913"/>
            <a:ext cx="6048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rlito" panose="020F0502020204030204" pitchFamily="34" charset="0"/>
                <a:cs typeface="Carlito" panose="020F0502020204030204" pitchFamily="34" charset="0"/>
              </a:rPr>
              <a:t>(-7,4%)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39125" y="2532063"/>
            <a:ext cx="6048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(47,7%)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239125" y="2844800"/>
            <a:ext cx="6048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(5,8%)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9125" y="3157538"/>
            <a:ext cx="6397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(+2,2%)</a:t>
            </a:r>
          </a:p>
        </p:txBody>
      </p:sp>
      <p:graphicFrame>
        <p:nvGraphicFramePr>
          <p:cNvPr id="1028" name="Диаграмма 52"/>
          <p:cNvGraphicFramePr>
            <a:graphicFrameLocks/>
          </p:cNvGraphicFramePr>
          <p:nvPr/>
        </p:nvGraphicFramePr>
        <p:xfrm>
          <a:off x="9026525" y="1190625"/>
          <a:ext cx="27114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Диаграмма" r:id="rId7" imgW="2695534" imgH="2304896" progId="">
                  <p:embed/>
                </p:oleObj>
              </mc:Choice>
              <mc:Fallback>
                <p:oleObj name="Диаграмма" r:id="rId7" imgW="2695534" imgH="2304896" progId="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6525" y="1190625"/>
                        <a:ext cx="2711450" cy="231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9291638" y="1392238"/>
            <a:ext cx="6429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(+148)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440863" y="1879600"/>
            <a:ext cx="5413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(-7)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39263" y="2359025"/>
            <a:ext cx="5953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00B05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(+2)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402763" y="2808288"/>
            <a:ext cx="7604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(-2)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875963" y="2851150"/>
            <a:ext cx="6445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(+6)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912475" y="2352675"/>
            <a:ext cx="7080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(+29)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087100" y="1897063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en-US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+</a:t>
            </a: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31)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090275" y="1403350"/>
            <a:ext cx="7239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(</a:t>
            </a:r>
            <a:r>
              <a:rPr lang="en-US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+</a:t>
            </a:r>
            <a:r>
              <a:rPr lang="ru-RU" sz="1050" b="1" dirty="0">
                <a:solidFill>
                  <a:srgbClr val="FF0000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225)</a:t>
            </a:r>
          </a:p>
        </p:txBody>
      </p:sp>
      <p:sp>
        <p:nvSpPr>
          <p:cNvPr id="1077" name="TextBox 61"/>
          <p:cNvSpPr txBox="1">
            <a:spLocks noChangeArrowheads="1"/>
          </p:cNvSpPr>
          <p:nvPr/>
        </p:nvSpPr>
        <p:spPr bwMode="auto">
          <a:xfrm>
            <a:off x="550863" y="1009650"/>
            <a:ext cx="5214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800" i="1">
                <a:latin typeface="Carlito" charset="0"/>
              </a:rPr>
              <a:t>Июль,24</a:t>
            </a:r>
          </a:p>
        </p:txBody>
      </p:sp>
      <p:graphicFrame>
        <p:nvGraphicFramePr>
          <p:cNvPr id="63" name="Таблица 42"/>
          <p:cNvGraphicFramePr>
            <a:graphicFrameLocks noGrp="1"/>
          </p:cNvGraphicFramePr>
          <p:nvPr/>
        </p:nvGraphicFramePr>
        <p:xfrm>
          <a:off x="274638" y="4271963"/>
          <a:ext cx="5514975" cy="2006918"/>
        </p:xfrm>
        <a:graphic>
          <a:graphicData uri="http://schemas.openxmlformats.org/drawingml/2006/table">
            <a:tbl>
              <a:tblPr/>
              <a:tblGrid>
                <a:gridCol w="998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Нозологии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Всего*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Менее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18-29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30-44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45-59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60+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БСК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214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10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5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194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Новообр.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62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-19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72</a:t>
                      </a: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БОП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113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-2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21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18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46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БОД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-20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-3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2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-5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-21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Б. Нервн. С.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32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-1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6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-1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28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Б. Эндокр. С.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8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0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0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Иное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427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ctr" horzOverflow="overflow">
                    <a:lnL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9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-4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12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rlito" charset="0"/>
                          <a:cs typeface="Arial" charset="0"/>
                        </a:rPr>
                        <a:t>41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33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377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9964738" y="1946275"/>
            <a:ext cx="5413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rlito" panose="020F0502020204030204" pitchFamily="34" charset="0"/>
                <a:cs typeface="Carlito" panose="020F0502020204030204" pitchFamily="34" charset="0"/>
              </a:rPr>
              <a:t>218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864725" y="2341563"/>
            <a:ext cx="5953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rlito" panose="020F0502020204030204" pitchFamily="34" charset="0"/>
                <a:cs typeface="Carlito" panose="020F0502020204030204" pitchFamily="34" charset="0"/>
              </a:rPr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767888" y="2844800"/>
            <a:ext cx="7604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rlito" panose="020F0502020204030204" pitchFamily="34" charset="0"/>
                <a:cs typeface="Carlito" panose="020F0502020204030204" pitchFamily="34" charset="0"/>
              </a:rPr>
              <a:t>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932988" y="1385888"/>
            <a:ext cx="6429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rlito" panose="020F0502020204030204" pitchFamily="34" charset="0"/>
                <a:cs typeface="Carlito" panose="020F0502020204030204" pitchFamily="34" charset="0"/>
              </a:rPr>
              <a:t>2784</a:t>
            </a:r>
          </a:p>
        </p:txBody>
      </p:sp>
      <p:pic>
        <p:nvPicPr>
          <p:cNvPr id="10" name="Рисунок 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91097E7D-99E2-4A3D-AE11-63E1F001D0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103312" y="634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56B026-1690-4F34-A5B8-AC0CFDC42F87}"/>
              </a:ext>
            </a:extLst>
          </p:cNvPr>
          <p:cNvSpPr txBox="1"/>
          <p:nvPr/>
        </p:nvSpPr>
        <p:spPr>
          <a:xfrm>
            <a:off x="-1342239" y="1009650"/>
            <a:ext cx="161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МИАЦ Обновите </a:t>
            </a:r>
          </a:p>
          <a:p>
            <a:r>
              <a:rPr lang="ru-RU" dirty="0"/>
              <a:t>Пож-та!!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251AD1-7435-4995-9DCE-4E84B9512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40865"/>
              </p:ext>
            </p:extLst>
          </p:nvPr>
        </p:nvGraphicFramePr>
        <p:xfrm>
          <a:off x="669925" y="889530"/>
          <a:ext cx="10927367" cy="5422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165">
                  <a:extLst>
                    <a:ext uri="{9D8B030D-6E8A-4147-A177-3AD203B41FA5}">
                      <a16:colId xmlns:a16="http://schemas.microsoft.com/office/drawing/2014/main" val="3736613733"/>
                    </a:ext>
                  </a:extLst>
                </a:gridCol>
                <a:gridCol w="645382">
                  <a:extLst>
                    <a:ext uri="{9D8B030D-6E8A-4147-A177-3AD203B41FA5}">
                      <a16:colId xmlns:a16="http://schemas.microsoft.com/office/drawing/2014/main" val="1754633704"/>
                    </a:ext>
                  </a:extLst>
                </a:gridCol>
                <a:gridCol w="340875">
                  <a:extLst>
                    <a:ext uri="{9D8B030D-6E8A-4147-A177-3AD203B41FA5}">
                      <a16:colId xmlns:a16="http://schemas.microsoft.com/office/drawing/2014/main" val="3534575720"/>
                    </a:ext>
                  </a:extLst>
                </a:gridCol>
                <a:gridCol w="639592">
                  <a:extLst>
                    <a:ext uri="{9D8B030D-6E8A-4147-A177-3AD203B41FA5}">
                      <a16:colId xmlns:a16="http://schemas.microsoft.com/office/drawing/2014/main" val="1762587995"/>
                    </a:ext>
                  </a:extLst>
                </a:gridCol>
                <a:gridCol w="466377">
                  <a:extLst>
                    <a:ext uri="{9D8B030D-6E8A-4147-A177-3AD203B41FA5}">
                      <a16:colId xmlns:a16="http://schemas.microsoft.com/office/drawing/2014/main" val="3929053087"/>
                    </a:ext>
                  </a:extLst>
                </a:gridCol>
                <a:gridCol w="563289">
                  <a:extLst>
                    <a:ext uri="{9D8B030D-6E8A-4147-A177-3AD203B41FA5}">
                      <a16:colId xmlns:a16="http://schemas.microsoft.com/office/drawing/2014/main" val="973643623"/>
                    </a:ext>
                  </a:extLst>
                </a:gridCol>
                <a:gridCol w="563289">
                  <a:extLst>
                    <a:ext uri="{9D8B030D-6E8A-4147-A177-3AD203B41FA5}">
                      <a16:colId xmlns:a16="http://schemas.microsoft.com/office/drawing/2014/main" val="3500172945"/>
                    </a:ext>
                  </a:extLst>
                </a:gridCol>
                <a:gridCol w="563289">
                  <a:extLst>
                    <a:ext uri="{9D8B030D-6E8A-4147-A177-3AD203B41FA5}">
                      <a16:colId xmlns:a16="http://schemas.microsoft.com/office/drawing/2014/main" val="796080876"/>
                    </a:ext>
                  </a:extLst>
                </a:gridCol>
                <a:gridCol w="563289">
                  <a:extLst>
                    <a:ext uri="{9D8B030D-6E8A-4147-A177-3AD203B41FA5}">
                      <a16:colId xmlns:a16="http://schemas.microsoft.com/office/drawing/2014/main" val="3037395764"/>
                    </a:ext>
                  </a:extLst>
                </a:gridCol>
                <a:gridCol w="645382">
                  <a:extLst>
                    <a:ext uri="{9D8B030D-6E8A-4147-A177-3AD203B41FA5}">
                      <a16:colId xmlns:a16="http://schemas.microsoft.com/office/drawing/2014/main" val="1967344528"/>
                    </a:ext>
                  </a:extLst>
                </a:gridCol>
                <a:gridCol w="481127">
                  <a:extLst>
                    <a:ext uri="{9D8B030D-6E8A-4147-A177-3AD203B41FA5}">
                      <a16:colId xmlns:a16="http://schemas.microsoft.com/office/drawing/2014/main" val="2000591617"/>
                    </a:ext>
                  </a:extLst>
                </a:gridCol>
                <a:gridCol w="481128">
                  <a:extLst>
                    <a:ext uri="{9D8B030D-6E8A-4147-A177-3AD203B41FA5}">
                      <a16:colId xmlns:a16="http://schemas.microsoft.com/office/drawing/2014/main" val="4164075904"/>
                    </a:ext>
                  </a:extLst>
                </a:gridCol>
                <a:gridCol w="481128">
                  <a:extLst>
                    <a:ext uri="{9D8B030D-6E8A-4147-A177-3AD203B41FA5}">
                      <a16:colId xmlns:a16="http://schemas.microsoft.com/office/drawing/2014/main" val="658443449"/>
                    </a:ext>
                  </a:extLst>
                </a:gridCol>
                <a:gridCol w="674334">
                  <a:extLst>
                    <a:ext uri="{9D8B030D-6E8A-4147-A177-3AD203B41FA5}">
                      <a16:colId xmlns:a16="http://schemas.microsoft.com/office/drawing/2014/main" val="533149382"/>
                    </a:ext>
                  </a:extLst>
                </a:gridCol>
                <a:gridCol w="464983">
                  <a:extLst>
                    <a:ext uri="{9D8B030D-6E8A-4147-A177-3AD203B41FA5}">
                      <a16:colId xmlns:a16="http://schemas.microsoft.com/office/drawing/2014/main" val="1549349707"/>
                    </a:ext>
                  </a:extLst>
                </a:gridCol>
                <a:gridCol w="563289">
                  <a:extLst>
                    <a:ext uri="{9D8B030D-6E8A-4147-A177-3AD203B41FA5}">
                      <a16:colId xmlns:a16="http://schemas.microsoft.com/office/drawing/2014/main" val="1403977927"/>
                    </a:ext>
                  </a:extLst>
                </a:gridCol>
                <a:gridCol w="563289">
                  <a:extLst>
                    <a:ext uri="{9D8B030D-6E8A-4147-A177-3AD203B41FA5}">
                      <a16:colId xmlns:a16="http://schemas.microsoft.com/office/drawing/2014/main" val="2434338077"/>
                    </a:ext>
                  </a:extLst>
                </a:gridCol>
                <a:gridCol w="645382">
                  <a:extLst>
                    <a:ext uri="{9D8B030D-6E8A-4147-A177-3AD203B41FA5}">
                      <a16:colId xmlns:a16="http://schemas.microsoft.com/office/drawing/2014/main" val="2218790297"/>
                    </a:ext>
                  </a:extLst>
                </a:gridCol>
                <a:gridCol w="414694">
                  <a:extLst>
                    <a:ext uri="{9D8B030D-6E8A-4147-A177-3AD203B41FA5}">
                      <a16:colId xmlns:a16="http://schemas.microsoft.com/office/drawing/2014/main" val="2685470068"/>
                    </a:ext>
                  </a:extLst>
                </a:gridCol>
                <a:gridCol w="106084">
                  <a:extLst>
                    <a:ext uri="{9D8B030D-6E8A-4147-A177-3AD203B41FA5}">
                      <a16:colId xmlns:a16="http://schemas.microsoft.com/office/drawing/2014/main" val="1637873613"/>
                    </a:ext>
                  </a:extLst>
                </a:gridCol>
              </a:tblGrid>
              <a:tr h="595025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Наименование </a:t>
                      </a:r>
                      <a:b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</a:b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мероприятия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2021-2024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2025 (контрактация)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2026-2030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0342" marR="403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300052"/>
                  </a:ext>
                </a:extLst>
              </a:tr>
              <a:tr h="660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Просро-чено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Не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испол-нено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Факт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Заключены контракты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0342" marR="40342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572939"/>
                  </a:ext>
                </a:extLst>
              </a:tr>
              <a:tr h="401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Млн. руб.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Млн. руб.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Млн. руб.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Млн. руб.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Ед.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596050"/>
                  </a:ext>
                </a:extLst>
              </a:tr>
              <a:tr h="464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Итого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2 244,7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733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2 143,4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95,5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688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93,9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864,8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133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163,8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18,9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28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21,1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3 056,8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382</a:t>
                      </a: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7116" marR="7116" marT="711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495735"/>
                  </a:ext>
                </a:extLst>
              </a:tr>
              <a:tr h="660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Строительство </a:t>
                      </a:r>
                      <a:b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</a:b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(реконструкция)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373,0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361,5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96,9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33,3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200,0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200,0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100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100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390,0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540075"/>
                  </a:ext>
                </a:extLst>
              </a:tr>
              <a:tr h="660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Капитальный ремонт (объектов)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596,8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+mn-ea"/>
                          <a:cs typeface="Carlito" panose="020F0502020204030204" pitchFamily="34" charset="0"/>
                        </a:rPr>
                        <a:t>63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507,8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85,1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63,5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312,9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110,0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35,2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9,8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999,7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781725"/>
                  </a:ext>
                </a:extLst>
              </a:tr>
              <a:tr h="660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Приобретение модульных конструкций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279,2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290,8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100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47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97,9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13,8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13,8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100,0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100,0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69,0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16242"/>
                  </a:ext>
                </a:extLst>
              </a:tr>
              <a:tr h="660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Приобретение медицинского оборудования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866,7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423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854,3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98,6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404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95,5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336,9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89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40,0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11,9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23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25,8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1 399,4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308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061406"/>
                  </a:ext>
                </a:extLst>
              </a:tr>
              <a:tr h="660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Приобретение транспорта</a:t>
                      </a:r>
                    </a:p>
                  </a:txBody>
                  <a:tcPr marL="71443" marR="714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129,0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196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129,0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100,0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196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100,0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1,2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-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-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-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-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198,7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rlito" panose="020F0502020204030204" pitchFamily="34" charset="0"/>
                          <a:ea typeface="Calibri" panose="020F0502020204030204" pitchFamily="34" charset="0"/>
                          <a:cs typeface="Carlito" panose="020F0502020204030204" pitchFamily="34" charset="0"/>
                        </a:rPr>
                        <a:t>62</a:t>
                      </a: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rlito" panose="020F0502020204030204" pitchFamily="34" charset="0"/>
                        <a:ea typeface="Calibri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marL="40342" marR="4034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4199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65DE28-9778-0AFB-B8CA-432B927E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84" y="147928"/>
            <a:ext cx="9432000" cy="444585"/>
          </a:xfrm>
        </p:spPr>
        <p:txBody>
          <a:bodyPr/>
          <a:lstStyle/>
          <a:p>
            <a:r>
              <a:rPr lang="ru-RU" dirty="0"/>
              <a:t>Исполнение планов федерального проекта 2021-2024 и дальнейший горизонт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09434482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2">
            <a:extLst>
              <a:ext uri="{FF2B5EF4-FFF2-40B4-BE49-F238E27FC236}">
                <a16:creationId xmlns:a16="http://schemas.microsoft.com/office/drawing/2014/main" id="{00000000-0008-0000-5400-000003000000}"/>
              </a:ext>
            </a:extLst>
          </p:cNvPr>
          <p:cNvSpPr/>
          <p:nvPr/>
        </p:nvSpPr>
        <p:spPr>
          <a:xfrm>
            <a:off x="819951" y="2516402"/>
            <a:ext cx="581025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СУС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" name="R4">
            <a:extLst>
              <a:ext uri="{FF2B5EF4-FFF2-40B4-BE49-F238E27FC236}">
                <a16:creationId xmlns:a16="http://schemas.microsoft.com/office/drawing/2014/main" id="{00000000-0008-0000-5400-000005000000}"/>
              </a:ext>
            </a:extLst>
          </p:cNvPr>
          <p:cNvSpPr/>
          <p:nvPr/>
        </p:nvSpPr>
        <p:spPr>
          <a:xfrm>
            <a:off x="2242007" y="2248763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КОЛ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" name="R5">
            <a:extLst>
              <a:ext uri="{FF2B5EF4-FFF2-40B4-BE49-F238E27FC236}">
                <a16:creationId xmlns:a16="http://schemas.microsoft.com/office/drawing/2014/main" id="{00000000-0008-0000-5400-000006000000}"/>
              </a:ext>
            </a:extLst>
          </p:cNvPr>
          <p:cNvSpPr/>
          <p:nvPr/>
        </p:nvSpPr>
        <p:spPr>
          <a:xfrm>
            <a:off x="3222881" y="2820551"/>
            <a:ext cx="579437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ШАРЬЯ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))</a:t>
            </a:r>
          </a:p>
        </p:txBody>
      </p:sp>
      <p:sp>
        <p:nvSpPr>
          <p:cNvPr id="11" name="R6">
            <a:extLst>
              <a:ext uri="{FF2B5EF4-FFF2-40B4-BE49-F238E27FC236}">
                <a16:creationId xmlns:a16="http://schemas.microsoft.com/office/drawing/2014/main" id="{00000000-0008-0000-5400-000007000000}"/>
              </a:ext>
            </a:extLst>
          </p:cNvPr>
          <p:cNvSpPr/>
          <p:nvPr/>
        </p:nvSpPr>
        <p:spPr>
          <a:xfrm>
            <a:off x="1299406" y="2253143"/>
            <a:ext cx="581025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ЧУХ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4" name="R9">
            <a:extLst>
              <a:ext uri="{FF2B5EF4-FFF2-40B4-BE49-F238E27FC236}">
                <a16:creationId xmlns:a16="http://schemas.microsoft.com/office/drawing/2014/main" id="{00000000-0008-0000-5400-00000A000000}"/>
              </a:ext>
            </a:extLst>
          </p:cNvPr>
          <p:cNvSpPr/>
          <p:nvPr/>
        </p:nvSpPr>
        <p:spPr>
          <a:xfrm>
            <a:off x="2253692" y="2794191"/>
            <a:ext cx="581025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5" name="R10">
            <a:extLst>
              <a:ext uri="{FF2B5EF4-FFF2-40B4-BE49-F238E27FC236}">
                <a16:creationId xmlns:a16="http://schemas.microsoft.com/office/drawing/2014/main" id="{00000000-0008-0000-5400-00000B000000}"/>
              </a:ext>
            </a:extLst>
          </p:cNvPr>
          <p:cNvSpPr/>
          <p:nvPr/>
        </p:nvSpPr>
        <p:spPr>
          <a:xfrm>
            <a:off x="342014" y="2240471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БУЙ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7" name="R11">
            <a:extLst>
              <a:ext uri="{FF2B5EF4-FFF2-40B4-BE49-F238E27FC236}">
                <a16:creationId xmlns:a16="http://schemas.microsoft.com/office/drawing/2014/main" id="{00000000-0008-0000-5400-00000C000000}"/>
              </a:ext>
            </a:extLst>
          </p:cNvPr>
          <p:cNvSpPr/>
          <p:nvPr/>
        </p:nvSpPr>
        <p:spPr>
          <a:xfrm>
            <a:off x="812339" y="3610704"/>
            <a:ext cx="579437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КРАСН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9" name="R13">
            <a:extLst>
              <a:ext uri="{FF2B5EF4-FFF2-40B4-BE49-F238E27FC236}">
                <a16:creationId xmlns:a16="http://schemas.microsoft.com/office/drawing/2014/main" id="{00000000-0008-0000-5400-00000E000000}"/>
              </a:ext>
            </a:extLst>
          </p:cNvPr>
          <p:cNvSpPr/>
          <p:nvPr/>
        </p:nvSpPr>
        <p:spPr>
          <a:xfrm>
            <a:off x="799026" y="3063341"/>
            <a:ext cx="581025" cy="517525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СУД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20" name="R14">
            <a:extLst>
              <a:ext uri="{FF2B5EF4-FFF2-40B4-BE49-F238E27FC236}">
                <a16:creationId xmlns:a16="http://schemas.microsoft.com/office/drawing/2014/main" id="{00000000-0008-0000-5400-00000F000000}"/>
              </a:ext>
            </a:extLst>
          </p:cNvPr>
          <p:cNvSpPr/>
          <p:nvPr/>
        </p:nvSpPr>
        <p:spPr>
          <a:xfrm>
            <a:off x="821539" y="4161171"/>
            <a:ext cx="579437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ВОЛГ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21" name="R15">
            <a:extLst>
              <a:ext uri="{FF2B5EF4-FFF2-40B4-BE49-F238E27FC236}">
                <a16:creationId xmlns:a16="http://schemas.microsoft.com/office/drawing/2014/main" id="{00000000-0008-0000-5400-000010000000}"/>
              </a:ext>
            </a:extLst>
          </p:cNvPr>
          <p:cNvSpPr/>
          <p:nvPr/>
        </p:nvSpPr>
        <p:spPr>
          <a:xfrm>
            <a:off x="3693632" y="2526555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ПОНАЗ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25" name="R19">
            <a:extLst>
              <a:ext uri="{FF2B5EF4-FFF2-40B4-BE49-F238E27FC236}">
                <a16:creationId xmlns:a16="http://schemas.microsoft.com/office/drawing/2014/main" id="{00000000-0008-0000-5400-000014000000}"/>
              </a:ext>
            </a:extLst>
          </p:cNvPr>
          <p:cNvSpPr/>
          <p:nvPr/>
        </p:nvSpPr>
        <p:spPr>
          <a:xfrm>
            <a:off x="327822" y="3356712"/>
            <a:ext cx="579437" cy="517525"/>
          </a:xfrm>
          <a:prstGeom prst="hexagon">
            <a:avLst/>
          </a:prstGeom>
          <a:solidFill>
            <a:srgbClr val="00694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КОСТР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28" name="R22">
            <a:extLst>
              <a:ext uri="{FF2B5EF4-FFF2-40B4-BE49-F238E27FC236}">
                <a16:creationId xmlns:a16="http://schemas.microsoft.com/office/drawing/2014/main" id="{00000000-0008-0000-5400-000017000000}"/>
              </a:ext>
            </a:extLst>
          </p:cNvPr>
          <p:cNvSpPr/>
          <p:nvPr/>
        </p:nvSpPr>
        <p:spPr>
          <a:xfrm>
            <a:off x="2723536" y="3090079"/>
            <a:ext cx="581025" cy="515937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МАНТ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29" name="R23">
            <a:extLst>
              <a:ext uri="{FF2B5EF4-FFF2-40B4-BE49-F238E27FC236}">
                <a16:creationId xmlns:a16="http://schemas.microsoft.com/office/drawing/2014/main" id="{00000000-0008-0000-5400-000018000000}"/>
              </a:ext>
            </a:extLst>
          </p:cNvPr>
          <p:cNvSpPr/>
          <p:nvPr/>
        </p:nvSpPr>
        <p:spPr>
          <a:xfrm>
            <a:off x="4180063" y="1717282"/>
            <a:ext cx="581025" cy="515937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0" name="R24">
            <a:extLst>
              <a:ext uri="{FF2B5EF4-FFF2-40B4-BE49-F238E27FC236}">
                <a16:creationId xmlns:a16="http://schemas.microsoft.com/office/drawing/2014/main" id="{00000000-0008-0000-5400-000019000000}"/>
              </a:ext>
            </a:extLst>
          </p:cNvPr>
          <p:cNvSpPr/>
          <p:nvPr/>
        </p:nvSpPr>
        <p:spPr>
          <a:xfrm>
            <a:off x="3704028" y="1973003"/>
            <a:ext cx="579438" cy="517525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ПАВ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2" name="R26">
            <a:extLst>
              <a:ext uri="{FF2B5EF4-FFF2-40B4-BE49-F238E27FC236}">
                <a16:creationId xmlns:a16="http://schemas.microsoft.com/office/drawing/2014/main" id="{00000000-0008-0000-5400-00001B000000}"/>
              </a:ext>
            </a:extLst>
          </p:cNvPr>
          <p:cNvSpPr/>
          <p:nvPr/>
        </p:nvSpPr>
        <p:spPr>
          <a:xfrm>
            <a:off x="2239142" y="3355031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МАК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3" name="R27">
            <a:extLst>
              <a:ext uri="{FF2B5EF4-FFF2-40B4-BE49-F238E27FC236}">
                <a16:creationId xmlns:a16="http://schemas.microsoft.com/office/drawing/2014/main" id="{00000000-0008-0000-5400-00001C000000}"/>
              </a:ext>
            </a:extLst>
          </p:cNvPr>
          <p:cNvSpPr/>
          <p:nvPr/>
        </p:nvSpPr>
        <p:spPr>
          <a:xfrm>
            <a:off x="333362" y="3901284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5" name="R29">
            <a:extLst>
              <a:ext uri="{FF2B5EF4-FFF2-40B4-BE49-F238E27FC236}">
                <a16:creationId xmlns:a16="http://schemas.microsoft.com/office/drawing/2014/main" id="{00000000-0008-0000-5400-00001E000000}"/>
              </a:ext>
            </a:extLst>
          </p:cNvPr>
          <p:cNvSpPr/>
          <p:nvPr/>
        </p:nvSpPr>
        <p:spPr>
          <a:xfrm>
            <a:off x="3222881" y="2232559"/>
            <a:ext cx="579437" cy="515937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ПЫЩ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8" name="R32">
            <a:extLst>
              <a:ext uri="{FF2B5EF4-FFF2-40B4-BE49-F238E27FC236}">
                <a16:creationId xmlns:a16="http://schemas.microsoft.com/office/drawing/2014/main" id="{00000000-0008-0000-5400-000021000000}"/>
              </a:ext>
            </a:extLst>
          </p:cNvPr>
          <p:cNvSpPr/>
          <p:nvPr/>
        </p:nvSpPr>
        <p:spPr>
          <a:xfrm>
            <a:off x="1287045" y="2797584"/>
            <a:ext cx="581025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ГАЛИЧ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0" name="R34">
            <a:extLst>
              <a:ext uri="{FF2B5EF4-FFF2-40B4-BE49-F238E27FC236}">
                <a16:creationId xmlns:a16="http://schemas.microsoft.com/office/drawing/2014/main" id="{00000000-0008-0000-5400-000023000000}"/>
              </a:ext>
            </a:extLst>
          </p:cNvPr>
          <p:cNvSpPr/>
          <p:nvPr/>
        </p:nvSpPr>
        <p:spPr>
          <a:xfrm>
            <a:off x="826857" y="1957142"/>
            <a:ext cx="581025" cy="5175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/>
              <a:t>СОЛ</a:t>
            </a:r>
            <a:r>
              <a:rPr lang="ru-RU" dirty="0"/>
              <a:t> (</a:t>
            </a:r>
            <a:r>
              <a:rPr lang="ru-RU" sz="800" dirty="0" err="1"/>
              <a:t>мо</a:t>
            </a:r>
            <a:r>
              <a:rPr lang="ru-RU" dirty="0"/>
              <a:t>)</a:t>
            </a:r>
          </a:p>
        </p:txBody>
      </p:sp>
      <p:sp>
        <p:nvSpPr>
          <p:cNvPr id="41" name="R35">
            <a:extLst>
              <a:ext uri="{FF2B5EF4-FFF2-40B4-BE49-F238E27FC236}">
                <a16:creationId xmlns:a16="http://schemas.microsoft.com/office/drawing/2014/main" id="{00000000-0008-0000-5400-000024000000}"/>
              </a:ext>
            </a:extLst>
          </p:cNvPr>
          <p:cNvSpPr/>
          <p:nvPr/>
        </p:nvSpPr>
        <p:spPr>
          <a:xfrm>
            <a:off x="4180063" y="2251300"/>
            <a:ext cx="579437" cy="515937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ОКТ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2" name="R36">
            <a:extLst>
              <a:ext uri="{FF2B5EF4-FFF2-40B4-BE49-F238E27FC236}">
                <a16:creationId xmlns:a16="http://schemas.microsoft.com/office/drawing/2014/main" id="{00000000-0008-0000-5400-000025000000}"/>
              </a:ext>
            </a:extLst>
          </p:cNvPr>
          <p:cNvSpPr/>
          <p:nvPr/>
        </p:nvSpPr>
        <p:spPr>
          <a:xfrm>
            <a:off x="1780842" y="2542835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ПАРФ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3" name="R37">
            <a:extLst>
              <a:ext uri="{FF2B5EF4-FFF2-40B4-BE49-F238E27FC236}">
                <a16:creationId xmlns:a16="http://schemas.microsoft.com/office/drawing/2014/main" id="{00000000-0008-0000-5400-000026000000}"/>
              </a:ext>
            </a:extLst>
          </p:cNvPr>
          <p:cNvSpPr/>
          <p:nvPr/>
        </p:nvSpPr>
        <p:spPr>
          <a:xfrm>
            <a:off x="1287838" y="3329450"/>
            <a:ext cx="579437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ОСТР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4" name="R38">
            <a:extLst>
              <a:ext uri="{FF2B5EF4-FFF2-40B4-BE49-F238E27FC236}">
                <a16:creationId xmlns:a16="http://schemas.microsoft.com/office/drawing/2014/main" id="{00000000-0008-0000-5400-000027000000}"/>
              </a:ext>
            </a:extLst>
          </p:cNvPr>
          <p:cNvSpPr/>
          <p:nvPr/>
        </p:nvSpPr>
        <p:spPr>
          <a:xfrm>
            <a:off x="2741733" y="2526555"/>
            <a:ext cx="579437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МЕЖ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7" name="R41">
            <a:extLst>
              <a:ext uri="{FF2B5EF4-FFF2-40B4-BE49-F238E27FC236}">
                <a16:creationId xmlns:a16="http://schemas.microsoft.com/office/drawing/2014/main" id="{00000000-0008-0000-5400-00002A000000}"/>
              </a:ext>
            </a:extLst>
          </p:cNvPr>
          <p:cNvSpPr/>
          <p:nvPr/>
        </p:nvSpPr>
        <p:spPr>
          <a:xfrm>
            <a:off x="1775062" y="3069455"/>
            <a:ext cx="581025" cy="517525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АНТР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8" name="R42">
            <a:extLst>
              <a:ext uri="{FF2B5EF4-FFF2-40B4-BE49-F238E27FC236}">
                <a16:creationId xmlns:a16="http://schemas.microsoft.com/office/drawing/2014/main" id="{00000000-0008-0000-5400-00002B000000}"/>
              </a:ext>
            </a:extLst>
          </p:cNvPr>
          <p:cNvSpPr/>
          <p:nvPr/>
        </p:nvSpPr>
        <p:spPr>
          <a:xfrm>
            <a:off x="1754748" y="3611075"/>
            <a:ext cx="581025" cy="515937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КАДЫЙ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graphicFrame>
        <p:nvGraphicFramePr>
          <p:cNvPr id="56" name="Таблица 56">
            <a:extLst>
              <a:ext uri="{FF2B5EF4-FFF2-40B4-BE49-F238E27FC236}">
                <a16:creationId xmlns:a16="http://schemas.microsoft.com/office/drawing/2014/main" id="{18E5415F-A3B8-43F6-9201-1BA5A8E37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79830"/>
              </p:ext>
            </p:extLst>
          </p:nvPr>
        </p:nvGraphicFramePr>
        <p:xfrm>
          <a:off x="5046131" y="893096"/>
          <a:ext cx="7027334" cy="25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991">
                  <a:extLst>
                    <a:ext uri="{9D8B030D-6E8A-4147-A177-3AD203B41FA5}">
                      <a16:colId xmlns:a16="http://schemas.microsoft.com/office/drawing/2014/main" val="1486256665"/>
                    </a:ext>
                  </a:extLst>
                </a:gridCol>
                <a:gridCol w="781084">
                  <a:extLst>
                    <a:ext uri="{9D8B030D-6E8A-4147-A177-3AD203B41FA5}">
                      <a16:colId xmlns:a16="http://schemas.microsoft.com/office/drawing/2014/main" val="1364532116"/>
                    </a:ext>
                  </a:extLst>
                </a:gridCol>
                <a:gridCol w="1055390">
                  <a:extLst>
                    <a:ext uri="{9D8B030D-6E8A-4147-A177-3AD203B41FA5}">
                      <a16:colId xmlns:a16="http://schemas.microsoft.com/office/drawing/2014/main" val="1187685256"/>
                    </a:ext>
                  </a:extLst>
                </a:gridCol>
                <a:gridCol w="970271">
                  <a:extLst>
                    <a:ext uri="{9D8B030D-6E8A-4147-A177-3AD203B41FA5}">
                      <a16:colId xmlns:a16="http://schemas.microsoft.com/office/drawing/2014/main" val="2080569093"/>
                    </a:ext>
                  </a:extLst>
                </a:gridCol>
                <a:gridCol w="704704">
                  <a:extLst>
                    <a:ext uri="{9D8B030D-6E8A-4147-A177-3AD203B41FA5}">
                      <a16:colId xmlns:a16="http://schemas.microsoft.com/office/drawing/2014/main" val="880846010"/>
                    </a:ext>
                  </a:extLst>
                </a:gridCol>
                <a:gridCol w="1254952">
                  <a:extLst>
                    <a:ext uri="{9D8B030D-6E8A-4147-A177-3AD203B41FA5}">
                      <a16:colId xmlns:a16="http://schemas.microsoft.com/office/drawing/2014/main" val="2414757986"/>
                    </a:ext>
                  </a:extLst>
                </a:gridCol>
                <a:gridCol w="1215942">
                  <a:extLst>
                    <a:ext uri="{9D8B030D-6E8A-4147-A177-3AD203B41FA5}">
                      <a16:colId xmlns:a16="http://schemas.microsoft.com/office/drawing/2014/main" val="1477150841"/>
                    </a:ext>
                  </a:extLst>
                </a:gridCol>
              </a:tblGrid>
              <a:tr h="2256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Тип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2021-2024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Процент износа объектов ПМСП на</a:t>
                      </a:r>
                      <a:r>
                        <a:rPr lang="ru-RU" sz="1000" b="1" baseline="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</a:t>
                      </a:r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2021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Процент износа объектов ПМСП на</a:t>
                      </a:r>
                      <a:r>
                        <a:rPr lang="ru-RU" sz="1000" b="1" baseline="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</a:t>
                      </a:r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2024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91829"/>
                  </a:ext>
                </a:extLst>
              </a:tr>
              <a:tr h="45479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Строительство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Кап. ремонт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БМК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3174"/>
                  </a:ext>
                </a:extLst>
              </a:tr>
              <a:tr h="252568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ЦРБ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 (П-9)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61057"/>
                  </a:ext>
                </a:extLst>
              </a:tr>
              <a:tr h="252568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РБ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 (П-4)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25863"/>
                  </a:ext>
                </a:extLst>
              </a:tr>
              <a:tr h="252568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ГБ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  (П- 6)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521808"/>
                  </a:ext>
                </a:extLst>
              </a:tr>
              <a:tr h="252568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ВА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127110"/>
                  </a:ext>
                </a:extLst>
              </a:tr>
              <a:tr h="549999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ФАП, ФП </a:t>
                      </a:r>
                    </a:p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(входят в состав МО)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807746"/>
                  </a:ext>
                </a:extLst>
              </a:tr>
              <a:tr h="2525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ОБ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857440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BC009700-9C1C-4367-BAB9-EE660ABE4A63}"/>
              </a:ext>
            </a:extLst>
          </p:cNvPr>
          <p:cNvSpPr txBox="1"/>
          <p:nvPr/>
        </p:nvSpPr>
        <p:spPr>
          <a:xfrm>
            <a:off x="444210" y="559725"/>
            <a:ext cx="39423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  <a:t>Процент износа объектов первичного звена здравоохранения в разрезе районов,% </a:t>
            </a:r>
            <a:b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</a:br>
            <a: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  <a:t>(по состоянию на 2024)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8F0BC9-933E-4470-A0E2-06ECA4CF739D}"/>
              </a:ext>
            </a:extLst>
          </p:cNvPr>
          <p:cNvSpPr txBox="1"/>
          <p:nvPr/>
        </p:nvSpPr>
        <p:spPr>
          <a:xfrm>
            <a:off x="5637806" y="553982"/>
            <a:ext cx="62906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latin typeface="Carlito" panose="020F0502020204030204" pitchFamily="34" charset="0"/>
                <a:cs typeface="Carlito" panose="020F0502020204030204" pitchFamily="34" charset="0"/>
              </a:defRPr>
            </a:lvl1pPr>
          </a:lstStyle>
          <a:p>
            <a:pPr algn="ctr"/>
            <a:r>
              <a:rPr lang="ru-RU" dirty="0"/>
              <a:t>Характеристика сети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39A941-5E8A-3CBE-5CC7-575AAFE0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сети</a:t>
            </a:r>
          </a:p>
        </p:txBody>
      </p:sp>
      <p:grpSp>
        <p:nvGrpSpPr>
          <p:cNvPr id="2" name="Группа 79">
            <a:extLst>
              <a:ext uri="{FF2B5EF4-FFF2-40B4-BE49-F238E27FC236}">
                <a16:creationId xmlns:a16="http://schemas.microsoft.com/office/drawing/2014/main" id="{A7764D21-4DC9-CF9D-C769-4F4973A5E5BE}"/>
              </a:ext>
            </a:extLst>
          </p:cNvPr>
          <p:cNvGrpSpPr/>
          <p:nvPr/>
        </p:nvGrpSpPr>
        <p:grpSpPr>
          <a:xfrm>
            <a:off x="2283656" y="5519140"/>
            <a:ext cx="2219497" cy="307777"/>
            <a:chOff x="286345" y="5736360"/>
            <a:chExt cx="2219497" cy="3077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5996F0E-6964-4F9F-9FFD-CAB151AA75BB}"/>
                </a:ext>
              </a:extLst>
            </p:cNvPr>
            <p:cNvSpPr txBox="1"/>
            <p:nvPr/>
          </p:nvSpPr>
          <p:spPr>
            <a:xfrm>
              <a:off x="873687" y="5736360"/>
              <a:ext cx="163215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ничего не строилось </a:t>
              </a:r>
              <a:b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</a:br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и не ремонтировалось</a:t>
              </a:r>
            </a:p>
          </p:txBody>
        </p:sp>
        <p:sp>
          <p:nvSpPr>
            <p:cNvPr id="51" name="R1">
              <a:extLst>
                <a:ext uri="{FF2B5EF4-FFF2-40B4-BE49-F238E27FC236}">
                  <a16:creationId xmlns:a16="http://schemas.microsoft.com/office/drawing/2014/main" id="{FD78CE71-C4CC-BD34-4B59-7199F866A822}"/>
                </a:ext>
              </a:extLst>
            </p:cNvPr>
            <p:cNvSpPr/>
            <p:nvPr/>
          </p:nvSpPr>
          <p:spPr>
            <a:xfrm flipV="1">
              <a:off x="286345" y="5775299"/>
              <a:ext cx="258108" cy="229899"/>
            </a:xfrm>
            <a:prstGeom prst="hexagon">
              <a:avLst/>
            </a:prstGeom>
            <a:solidFill>
              <a:schemeClr val="bg1"/>
            </a:solidFill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chemeClr val="accent3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8F0CBAA-221E-A7A3-B83D-D39DF6B5229E}"/>
                </a:ext>
              </a:extLst>
            </p:cNvPr>
            <p:cNvSpPr txBox="1"/>
            <p:nvPr/>
          </p:nvSpPr>
          <p:spPr>
            <a:xfrm>
              <a:off x="667038" y="5782526"/>
              <a:ext cx="2506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0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4CE5C56-E473-35EB-5AE1-61C6FB797354}"/>
              </a:ext>
            </a:extLst>
          </p:cNvPr>
          <p:cNvSpPr txBox="1"/>
          <p:nvPr/>
        </p:nvSpPr>
        <p:spPr>
          <a:xfrm>
            <a:off x="2777427" y="4925850"/>
            <a:ext cx="16321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Carlito" panose="020F0502020204030204" pitchFamily="34" charset="0"/>
                <a:cs typeface="Carlito" panose="020F0502020204030204" pitchFamily="34" charset="0"/>
              </a:rPr>
              <a:t>от 51% до 80% </a:t>
            </a:r>
          </a:p>
        </p:txBody>
      </p:sp>
      <p:sp>
        <p:nvSpPr>
          <p:cNvPr id="95" name="R3">
            <a:extLst>
              <a:ext uri="{FF2B5EF4-FFF2-40B4-BE49-F238E27FC236}">
                <a16:creationId xmlns:a16="http://schemas.microsoft.com/office/drawing/2014/main" id="{DD6A93F8-9F04-268F-103D-9C9C118CE243}"/>
              </a:ext>
            </a:extLst>
          </p:cNvPr>
          <p:cNvSpPr/>
          <p:nvPr/>
        </p:nvSpPr>
        <p:spPr>
          <a:xfrm flipV="1">
            <a:off x="2266371" y="4902121"/>
            <a:ext cx="258108" cy="229899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b="1" dirty="0">
              <a:solidFill>
                <a:srgbClr val="FFFFF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2E7307-6624-920A-150C-5BFF877DA40F}"/>
              </a:ext>
            </a:extLst>
          </p:cNvPr>
          <p:cNvSpPr txBox="1"/>
          <p:nvPr/>
        </p:nvSpPr>
        <p:spPr>
          <a:xfrm>
            <a:off x="711561" y="5228060"/>
            <a:ext cx="16321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Carlito" panose="020F0502020204030204" pitchFamily="34" charset="0"/>
                <a:cs typeface="Carlito" panose="020F0502020204030204" pitchFamily="34" charset="0"/>
              </a:rPr>
              <a:t>от 11% до 25%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5C5B96F-B9DA-8867-5271-917630A3F545}"/>
              </a:ext>
            </a:extLst>
          </p:cNvPr>
          <p:cNvSpPr txBox="1"/>
          <p:nvPr/>
        </p:nvSpPr>
        <p:spPr>
          <a:xfrm>
            <a:off x="2621664" y="4909348"/>
            <a:ext cx="25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Carlito" panose="020F0502020204030204" pitchFamily="34" charset="0"/>
                <a:cs typeface="Carlito" panose="020F0502020204030204" pitchFamily="34" charset="0"/>
              </a:rPr>
              <a:t>6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158171" y="4809507"/>
            <a:ext cx="2168611" cy="951603"/>
            <a:chOff x="192038" y="4665574"/>
            <a:chExt cx="2168611" cy="951603"/>
          </a:xfrm>
        </p:grpSpPr>
        <p:sp>
          <p:nvSpPr>
            <p:cNvPr id="91" name="R41">
              <a:extLst>
                <a:ext uri="{FF2B5EF4-FFF2-40B4-BE49-F238E27FC236}">
                  <a16:creationId xmlns:a16="http://schemas.microsoft.com/office/drawing/2014/main" id="{1351D712-34C7-C161-8AC0-0B1031F8157A}"/>
                </a:ext>
              </a:extLst>
            </p:cNvPr>
            <p:cNvSpPr/>
            <p:nvPr/>
          </p:nvSpPr>
          <p:spPr>
            <a:xfrm flipV="1">
              <a:off x="192038" y="5376768"/>
              <a:ext cx="258108" cy="229899"/>
            </a:xfrm>
            <a:prstGeom prst="hexagon">
              <a:avLst/>
            </a:prstGeom>
            <a:solidFill>
              <a:srgbClr val="FFBE0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A3918DB-99DC-3249-A0F8-791B84D55230}"/>
                </a:ext>
              </a:extLst>
            </p:cNvPr>
            <p:cNvSpPr txBox="1"/>
            <p:nvPr/>
          </p:nvSpPr>
          <p:spPr>
            <a:xfrm>
              <a:off x="541867" y="5401733"/>
              <a:ext cx="28154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13</a:t>
              </a: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192038" y="4665574"/>
              <a:ext cx="2168611" cy="898849"/>
              <a:chOff x="192038" y="4665574"/>
              <a:chExt cx="2168611" cy="898849"/>
            </a:xfrm>
          </p:grpSpPr>
          <p:sp>
            <p:nvSpPr>
              <p:cNvPr id="83" name="R27">
                <a:extLst>
                  <a:ext uri="{FF2B5EF4-FFF2-40B4-BE49-F238E27FC236}">
                    <a16:creationId xmlns:a16="http://schemas.microsoft.com/office/drawing/2014/main" id="{6D11BFBF-9014-433E-9012-0CC03F63CE2D}"/>
                  </a:ext>
                </a:extLst>
              </p:cNvPr>
              <p:cNvSpPr/>
              <p:nvPr/>
            </p:nvSpPr>
            <p:spPr>
              <a:xfrm flipV="1">
                <a:off x="192038" y="4665574"/>
                <a:ext cx="258108" cy="229899"/>
              </a:xfrm>
              <a:prstGeom prst="hexagon">
                <a:avLst/>
              </a:prstGeom>
              <a:solidFill>
                <a:srgbClr val="006946"/>
              </a:solidFill>
              <a:ln w="25400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254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700" rIns="12700" rtlCol="0" anchor="ctr" anchorCtr="1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800" b="1" dirty="0">
                  <a:solidFill>
                    <a:srgbClr val="FFFFFF"/>
                  </a:solidFill>
                  <a:latin typeface="Carlito" panose="020F0502020204030204" pitchFamily="34" charset="0"/>
                  <a:cs typeface="Carlito" panose="020F050202020403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D9F9BCD-8CB2-A2AA-684A-A6F1C46985E7}"/>
                  </a:ext>
                </a:extLst>
              </p:cNvPr>
              <p:cNvSpPr txBox="1"/>
              <p:nvPr/>
            </p:nvSpPr>
            <p:spPr>
              <a:xfrm>
                <a:off x="572731" y="4672801"/>
                <a:ext cx="25067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>
                    <a:latin typeface="Carlito" panose="020F0502020204030204" pitchFamily="34" charset="0"/>
                    <a:cs typeface="Carlito" panose="020F0502020204030204" pitchFamily="34" charset="0"/>
                  </a:rPr>
                  <a:t>1</a:t>
                </a:r>
              </a:p>
            </p:txBody>
          </p:sp>
          <p:grpSp>
            <p:nvGrpSpPr>
              <p:cNvPr id="5" name="Группа 85">
                <a:extLst>
                  <a:ext uri="{FF2B5EF4-FFF2-40B4-BE49-F238E27FC236}">
                    <a16:creationId xmlns:a16="http://schemas.microsoft.com/office/drawing/2014/main" id="{25A50864-09A6-1682-662A-D6561E60DAB8}"/>
                  </a:ext>
                </a:extLst>
              </p:cNvPr>
              <p:cNvGrpSpPr/>
              <p:nvPr/>
            </p:nvGrpSpPr>
            <p:grpSpPr>
              <a:xfrm>
                <a:off x="192038" y="5013215"/>
                <a:ext cx="2168610" cy="551208"/>
                <a:chOff x="286345" y="4127669"/>
                <a:chExt cx="2168610" cy="551208"/>
              </a:xfrm>
            </p:grpSpPr>
            <p:sp>
              <p:nvSpPr>
                <p:cNvPr id="87" name="R4">
                  <a:extLst>
                    <a:ext uri="{FF2B5EF4-FFF2-40B4-BE49-F238E27FC236}">
                      <a16:creationId xmlns:a16="http://schemas.microsoft.com/office/drawing/2014/main" id="{C4577A61-D1A0-0CFF-53B2-BCCDBCA683BE}"/>
                    </a:ext>
                  </a:extLst>
                </p:cNvPr>
                <p:cNvSpPr/>
                <p:nvPr/>
              </p:nvSpPr>
              <p:spPr>
                <a:xfrm flipV="1">
                  <a:off x="286345" y="4127669"/>
                  <a:ext cx="258108" cy="229899"/>
                </a:xfrm>
                <a:prstGeom prst="hexagon">
                  <a:avLst/>
                </a:prstGeom>
                <a:solidFill>
                  <a:srgbClr val="5ACD5A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2700" rIns="12700" rtlCol="0" anchor="ctr" anchorCtr="1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800" b="1" dirty="0">
                    <a:solidFill>
                      <a:srgbClr val="FFFFFF"/>
                    </a:solidFill>
                    <a:latin typeface="Carlito" panose="020F0502020204030204" pitchFamily="34" charset="0"/>
                    <a:cs typeface="Carlito" panose="020F0502020204030204" pitchFamily="34" charset="0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D2CBDF4A-98BC-97CF-0448-8610B6276864}"/>
                    </a:ext>
                  </a:extLst>
                </p:cNvPr>
                <p:cNvSpPr txBox="1"/>
                <p:nvPr/>
              </p:nvSpPr>
              <p:spPr>
                <a:xfrm>
                  <a:off x="882505" y="4524989"/>
                  <a:ext cx="1572450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000" dirty="0">
                      <a:latin typeface="Carlito" panose="020F0502020204030204" pitchFamily="34" charset="0"/>
                      <a:cs typeface="Carlito" panose="020F0502020204030204" pitchFamily="34" charset="0"/>
                    </a:rPr>
                    <a:t>от 26% до 50%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FEDE7D7-9834-611E-379E-71F5116A0DF7}"/>
                    </a:ext>
                  </a:extLst>
                </p:cNvPr>
                <p:cNvSpPr txBox="1"/>
                <p:nvPr/>
              </p:nvSpPr>
              <p:spPr>
                <a:xfrm>
                  <a:off x="667038" y="4134896"/>
                  <a:ext cx="25067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ru-RU" sz="1400" dirty="0">
                      <a:latin typeface="Carlito" panose="020F0502020204030204" pitchFamily="34" charset="0"/>
                      <a:cs typeface="Carlito" panose="020F0502020204030204" pitchFamily="34" charset="0"/>
                    </a:rPr>
                    <a:t>5</a:t>
                  </a:r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7C5953B-ACD9-9C43-45C8-0BAB1165C831}"/>
                  </a:ext>
                </a:extLst>
              </p:cNvPr>
              <p:cNvSpPr txBox="1"/>
              <p:nvPr/>
            </p:nvSpPr>
            <p:spPr>
              <a:xfrm>
                <a:off x="728494" y="4712274"/>
                <a:ext cx="1632155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000" dirty="0">
                    <a:latin typeface="Carlito" panose="020F0502020204030204" pitchFamily="34" charset="0"/>
                    <a:cs typeface="Carlito" panose="020F0502020204030204" pitchFamily="34" charset="0"/>
                  </a:rPr>
                  <a:t>от 0% до 10%</a:t>
                </a: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2276425" y="5231808"/>
            <a:ext cx="2173372" cy="229900"/>
            <a:chOff x="193625" y="6103874"/>
            <a:chExt cx="2173372" cy="22990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E162B41-E85B-CCD6-9D60-5F9473BE556C}"/>
                </a:ext>
              </a:extLst>
            </p:cNvPr>
            <p:cNvSpPr txBox="1"/>
            <p:nvPr/>
          </p:nvSpPr>
          <p:spPr>
            <a:xfrm>
              <a:off x="734842" y="6141880"/>
              <a:ext cx="163215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от 81% до 100%</a:t>
              </a:r>
            </a:p>
          </p:txBody>
        </p:sp>
        <p:sp>
          <p:nvSpPr>
            <p:cNvPr id="99" name="R11">
              <a:extLst>
                <a:ext uri="{FF2B5EF4-FFF2-40B4-BE49-F238E27FC236}">
                  <a16:creationId xmlns:a16="http://schemas.microsoft.com/office/drawing/2014/main" id="{CF81CF28-320E-C115-0DC2-CD6D7F8032C5}"/>
                </a:ext>
              </a:extLst>
            </p:cNvPr>
            <p:cNvSpPr/>
            <p:nvPr/>
          </p:nvSpPr>
          <p:spPr>
            <a:xfrm flipV="1">
              <a:off x="193625" y="6103874"/>
              <a:ext cx="257403" cy="229900"/>
            </a:xfrm>
            <a:prstGeom prst="hexagon">
              <a:avLst/>
            </a:prstGeom>
            <a:solidFill>
              <a:srgbClr val="A0003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7D161EB-2F33-A5D8-FC05-EE79C98DDFFF}"/>
                </a:ext>
              </a:extLst>
            </p:cNvPr>
            <p:cNvSpPr txBox="1"/>
            <p:nvPr/>
          </p:nvSpPr>
          <p:spPr>
            <a:xfrm>
              <a:off x="572731" y="6111102"/>
              <a:ext cx="2506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0</a:t>
              </a:r>
            </a:p>
          </p:txBody>
        </p:sp>
      </p:grpSp>
      <p:graphicFrame>
        <p:nvGraphicFramePr>
          <p:cNvPr id="103" name="Таблица 56">
            <a:extLst>
              <a:ext uri="{FF2B5EF4-FFF2-40B4-BE49-F238E27FC236}">
                <a16:creationId xmlns:a16="http://schemas.microsoft.com/office/drawing/2014/main" id="{18E5415F-A3B8-43F6-9201-1BA5A8E37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07395"/>
              </p:ext>
            </p:extLst>
          </p:nvPr>
        </p:nvGraphicFramePr>
        <p:xfrm>
          <a:off x="5037667" y="3701385"/>
          <a:ext cx="7027333" cy="277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467">
                  <a:extLst>
                    <a:ext uri="{9D8B030D-6E8A-4147-A177-3AD203B41FA5}">
                      <a16:colId xmlns:a16="http://schemas.microsoft.com/office/drawing/2014/main" val="1486256665"/>
                    </a:ext>
                  </a:extLst>
                </a:gridCol>
                <a:gridCol w="807838">
                  <a:extLst>
                    <a:ext uri="{9D8B030D-6E8A-4147-A177-3AD203B41FA5}">
                      <a16:colId xmlns:a16="http://schemas.microsoft.com/office/drawing/2014/main" val="1364532116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1187685256"/>
                    </a:ext>
                  </a:extLst>
                </a:gridCol>
                <a:gridCol w="907312">
                  <a:extLst>
                    <a:ext uri="{9D8B030D-6E8A-4147-A177-3AD203B41FA5}">
                      <a16:colId xmlns:a16="http://schemas.microsoft.com/office/drawing/2014/main" val="2080569093"/>
                    </a:ext>
                  </a:extLst>
                </a:gridCol>
                <a:gridCol w="770486">
                  <a:extLst>
                    <a:ext uri="{9D8B030D-6E8A-4147-A177-3AD203B41FA5}">
                      <a16:colId xmlns:a16="http://schemas.microsoft.com/office/drawing/2014/main" val="880846010"/>
                    </a:ext>
                  </a:extLst>
                </a:gridCol>
                <a:gridCol w="1184201">
                  <a:extLst>
                    <a:ext uri="{9D8B030D-6E8A-4147-A177-3AD203B41FA5}">
                      <a16:colId xmlns:a16="http://schemas.microsoft.com/office/drawing/2014/main" val="2414757986"/>
                    </a:ext>
                  </a:extLst>
                </a:gridCol>
                <a:gridCol w="1258627">
                  <a:extLst>
                    <a:ext uri="{9D8B030D-6E8A-4147-A177-3AD203B41FA5}">
                      <a16:colId xmlns:a16="http://schemas.microsoft.com/office/drawing/2014/main" val="1477150841"/>
                    </a:ext>
                  </a:extLst>
                </a:gridCol>
              </a:tblGrid>
              <a:tr h="2364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Тип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2026-2030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Процент износа объектов ПМСП на</a:t>
                      </a:r>
                      <a:r>
                        <a:rPr lang="ru-RU" sz="1000" b="1" baseline="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</a:t>
                      </a:r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2025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Процент износа объектов ПМСП на</a:t>
                      </a:r>
                      <a:r>
                        <a:rPr lang="ru-RU" sz="1000" b="1" baseline="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</a:t>
                      </a:r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2030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91829"/>
                  </a:ext>
                </a:extLst>
              </a:tr>
              <a:tr h="433735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Строительство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Кап. ремонт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БМК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3174"/>
                  </a:ext>
                </a:extLst>
              </a:tr>
              <a:tr h="389485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ЦРБ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 (П-2, С-2)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261057"/>
                  </a:ext>
                </a:extLst>
              </a:tr>
              <a:tr h="322831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РБ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925863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ГБ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521808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ВА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127110"/>
                  </a:ext>
                </a:extLst>
              </a:tr>
              <a:tr h="542497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ФАП, ФП </a:t>
                      </a:r>
                    </a:p>
                    <a:p>
                      <a:pPr algn="ctr"/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(входят в состав МО)</a:t>
                      </a: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807746"/>
                  </a:ext>
                </a:extLst>
              </a:tr>
              <a:tr h="2364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ОБ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857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353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A0D3FDD-FC2E-4CA3-BC5B-1841575E8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09643"/>
              </p:ext>
            </p:extLst>
          </p:nvPr>
        </p:nvGraphicFramePr>
        <p:xfrm>
          <a:off x="5732209" y="1284507"/>
          <a:ext cx="6264000" cy="122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3435752379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116181429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29192357"/>
                    </a:ext>
                  </a:extLst>
                </a:gridCol>
              </a:tblGrid>
              <a:tr h="3877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Название района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Непокрытые НП и их численность нас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Как планируется покрывать?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136741"/>
                  </a:ext>
                </a:extLst>
              </a:tr>
              <a:tr h="353069"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10477"/>
                  </a:ext>
                </a:extLst>
              </a:tr>
              <a:tr h="446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071198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8D313AF-5BEF-302D-6592-A40B3E05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территориальной доступности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77F8F-3FA8-0BD9-A70A-9226898900D7}"/>
              </a:ext>
            </a:extLst>
          </p:cNvPr>
          <p:cNvSpPr txBox="1"/>
          <p:nvPr/>
        </p:nvSpPr>
        <p:spPr>
          <a:xfrm>
            <a:off x="263525" y="728663"/>
            <a:ext cx="48244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  <a:t>Доля населения, </a:t>
            </a:r>
            <a:r>
              <a:rPr lang="ru-RU" sz="1600" b="1">
                <a:latin typeface="Carlito" panose="020F0502020204030204" pitchFamily="34" charset="0"/>
                <a:cs typeface="Carlito" panose="020F0502020204030204" pitchFamily="34" charset="0"/>
              </a:rPr>
              <a:t>которое обеспечено </a:t>
            </a:r>
            <a: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  <a:t>ПМСП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C72C5B-E807-67F1-7C7F-6F559A022BAD}"/>
              </a:ext>
            </a:extLst>
          </p:cNvPr>
          <p:cNvSpPr txBox="1"/>
          <p:nvPr/>
        </p:nvSpPr>
        <p:spPr>
          <a:xfrm>
            <a:off x="5680141" y="905933"/>
            <a:ext cx="62906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latin typeface="Carlito" panose="020F0502020204030204" pitchFamily="34" charset="0"/>
                <a:cs typeface="Carlito" panose="020F0502020204030204" pitchFamily="34" charset="0"/>
              </a:defRPr>
            </a:lvl1pPr>
          </a:lstStyle>
          <a:p>
            <a:pPr algn="ctr"/>
            <a:r>
              <a:rPr lang="ru-RU" dirty="0"/>
              <a:t>ТОП-10 районов с низкой доступностью ПМСП</a:t>
            </a:r>
          </a:p>
        </p:txBody>
      </p:sp>
      <p:grpSp>
        <p:nvGrpSpPr>
          <p:cNvPr id="2" name="Группа 53">
            <a:extLst>
              <a:ext uri="{FF2B5EF4-FFF2-40B4-BE49-F238E27FC236}">
                <a16:creationId xmlns:a16="http://schemas.microsoft.com/office/drawing/2014/main" id="{E56D56C0-2F77-A0D8-2F57-2348C8279B76}"/>
              </a:ext>
            </a:extLst>
          </p:cNvPr>
          <p:cNvGrpSpPr/>
          <p:nvPr/>
        </p:nvGrpSpPr>
        <p:grpSpPr>
          <a:xfrm>
            <a:off x="320211" y="4923078"/>
            <a:ext cx="2149016" cy="589181"/>
            <a:chOff x="286345" y="3706418"/>
            <a:chExt cx="1517741" cy="589181"/>
          </a:xfrm>
        </p:grpSpPr>
        <p:sp>
          <p:nvSpPr>
            <p:cNvPr id="55" name="R27">
              <a:extLst>
                <a:ext uri="{FF2B5EF4-FFF2-40B4-BE49-F238E27FC236}">
                  <a16:creationId xmlns:a16="http://schemas.microsoft.com/office/drawing/2014/main" id="{6D11BFBF-9014-433E-9012-0CC03F63CE2D}"/>
                </a:ext>
              </a:extLst>
            </p:cNvPr>
            <p:cNvSpPr/>
            <p:nvPr/>
          </p:nvSpPr>
          <p:spPr>
            <a:xfrm flipV="1">
              <a:off x="286345" y="3706418"/>
              <a:ext cx="258108" cy="334721"/>
            </a:xfrm>
            <a:prstGeom prst="hexagon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E162B41-E85B-CCD6-9D60-5F9473BE556C}"/>
                </a:ext>
              </a:extLst>
            </p:cNvPr>
            <p:cNvSpPr txBox="1"/>
            <p:nvPr/>
          </p:nvSpPr>
          <p:spPr>
            <a:xfrm>
              <a:off x="599964" y="3987822"/>
              <a:ext cx="108069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 доступность ПМСП 100%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9F9BCD-8CB2-A2AA-684A-A6F1C46985E7}"/>
                </a:ext>
              </a:extLst>
            </p:cNvPr>
            <p:cNvSpPr txBox="1"/>
            <p:nvPr/>
          </p:nvSpPr>
          <p:spPr>
            <a:xfrm>
              <a:off x="667038" y="3713646"/>
              <a:ext cx="113704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25 </a:t>
              </a:r>
              <a:r>
                <a:rPr lang="ru-RU" sz="1100" dirty="0">
                  <a:latin typeface="Carlito" panose="020F0502020204030204" pitchFamily="34" charset="0"/>
                  <a:cs typeface="Carlito" panose="020F0502020204030204" pitchFamily="34" charset="0"/>
                </a:rPr>
                <a:t>районов</a:t>
              </a:r>
            </a:p>
            <a:p>
              <a:endParaRPr lang="ru-RU" sz="1100" dirty="0"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</p:grpSp>
      <p:graphicFrame>
        <p:nvGraphicFramePr>
          <p:cNvPr id="76" name="Таблица 3">
            <a:extLst>
              <a:ext uri="{FF2B5EF4-FFF2-40B4-BE49-F238E27FC236}">
                <a16:creationId xmlns:a16="http://schemas.microsoft.com/office/drawing/2014/main" id="{2A0D3FDD-FC2E-4CA3-BC5B-1841575E8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33368"/>
              </p:ext>
            </p:extLst>
          </p:nvPr>
        </p:nvGraphicFramePr>
        <p:xfrm>
          <a:off x="5781741" y="5320784"/>
          <a:ext cx="6264000" cy="11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000">
                  <a:extLst>
                    <a:ext uri="{9D8B030D-6E8A-4147-A177-3AD203B41FA5}">
                      <a16:colId xmlns:a16="http://schemas.microsoft.com/office/drawing/2014/main" val="3435752379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1161814290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829192357"/>
                    </a:ext>
                  </a:extLst>
                </a:gridCol>
              </a:tblGrid>
              <a:tr h="38823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Название района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Непокрытые НП и их численность нас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Как планируется покрывать?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136741"/>
                  </a:ext>
                </a:extLst>
              </a:tr>
              <a:tr h="301659">
                <a:tc rowSpan="2"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10477"/>
                  </a:ext>
                </a:extLst>
              </a:tr>
              <a:tr h="40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071198"/>
                  </a:ext>
                </a:extLst>
              </a:tr>
            </a:tbl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C1C72C5B-E807-67F1-7C7F-6F559A022BAD}"/>
              </a:ext>
            </a:extLst>
          </p:cNvPr>
          <p:cNvSpPr txBox="1"/>
          <p:nvPr/>
        </p:nvSpPr>
        <p:spPr>
          <a:xfrm>
            <a:off x="5562930" y="4839723"/>
            <a:ext cx="62906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latin typeface="Carlito" panose="020F0502020204030204" pitchFamily="34" charset="0"/>
                <a:cs typeface="Carlito" panose="020F0502020204030204" pitchFamily="34" charset="0"/>
              </a:defRPr>
            </a:lvl1pPr>
          </a:lstStyle>
          <a:p>
            <a:pPr algn="ctr"/>
            <a:r>
              <a:rPr lang="ru-RU" dirty="0"/>
              <a:t>Доступность ПМСП для опорных населенных пунктов</a:t>
            </a:r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D7E82C16-80F8-447D-BBF5-BDE0E2BFAC49}"/>
              </a:ext>
            </a:extLst>
          </p:cNvPr>
          <p:cNvSpPr txBox="1">
            <a:spLocks/>
          </p:cNvSpPr>
          <p:nvPr/>
        </p:nvSpPr>
        <p:spPr>
          <a:xfrm>
            <a:off x="5637807" y="3120010"/>
            <a:ext cx="6334323" cy="885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1600" b="1" dirty="0">
                <a:solidFill>
                  <a:srgbClr val="242852">
                    <a:lumMod val="75000"/>
                  </a:srgbClr>
                </a:solidFill>
                <a:latin typeface="Calibri"/>
              </a:rPr>
              <a:t>За период с 2021 г. по 2024 г. на свей территории Костромской области доступно получение ПМСП . </a:t>
            </a:r>
            <a:r>
              <a:rPr lang="ru-RU" sz="1600" b="1" dirty="0">
                <a:solidFill>
                  <a:srgbClr val="00B050"/>
                </a:solidFill>
                <a:latin typeface="Calibri"/>
              </a:rPr>
              <a:t>«Белых пятен»-нет.</a:t>
            </a:r>
            <a:r>
              <a:rPr lang="ru-RU" sz="1600" b="1" dirty="0">
                <a:solidFill>
                  <a:srgbClr val="242852">
                    <a:lumMod val="75000"/>
                  </a:srgbClr>
                </a:solidFill>
                <a:latin typeface="Calibri"/>
              </a:rPr>
              <a:t> </a:t>
            </a:r>
            <a:endParaRPr lang="ru-RU" sz="1600" b="1" dirty="0">
              <a:solidFill>
                <a:srgbClr val="F6801D"/>
              </a:solidFill>
              <a:latin typeface="Calibri"/>
              <a:ea typeface="+mn-ea"/>
              <a:cs typeface="+mn-cs"/>
            </a:endParaRPr>
          </a:p>
          <a:p>
            <a:pPr lvl="0" algn="just" fontAlgn="auto">
              <a:spcAft>
                <a:spcPts val="0"/>
              </a:spcAft>
              <a:defRPr/>
            </a:pPr>
            <a:endParaRPr lang="ru-RU" sz="1200" b="1" dirty="0">
              <a:solidFill>
                <a:srgbClr val="24285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5" name="R2">
            <a:extLst>
              <a:ext uri="{FF2B5EF4-FFF2-40B4-BE49-F238E27FC236}">
                <a16:creationId xmlns:a16="http://schemas.microsoft.com/office/drawing/2014/main" id="{00000000-0008-0000-5400-000003000000}"/>
              </a:ext>
            </a:extLst>
          </p:cNvPr>
          <p:cNvSpPr/>
          <p:nvPr/>
        </p:nvSpPr>
        <p:spPr>
          <a:xfrm>
            <a:off x="1110541" y="2033482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СУС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6" name="R4">
            <a:extLst>
              <a:ext uri="{FF2B5EF4-FFF2-40B4-BE49-F238E27FC236}">
                <a16:creationId xmlns:a16="http://schemas.microsoft.com/office/drawing/2014/main" id="{00000000-0008-0000-5400-000005000000}"/>
              </a:ext>
            </a:extLst>
          </p:cNvPr>
          <p:cNvSpPr/>
          <p:nvPr/>
        </p:nvSpPr>
        <p:spPr>
          <a:xfrm>
            <a:off x="2541247" y="1779994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КОЛ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7" name="R5">
            <a:extLst>
              <a:ext uri="{FF2B5EF4-FFF2-40B4-BE49-F238E27FC236}">
                <a16:creationId xmlns:a16="http://schemas.microsoft.com/office/drawing/2014/main" id="{00000000-0008-0000-5400-000006000000}"/>
              </a:ext>
            </a:extLst>
          </p:cNvPr>
          <p:cNvSpPr/>
          <p:nvPr/>
        </p:nvSpPr>
        <p:spPr>
          <a:xfrm>
            <a:off x="3452656" y="2313549"/>
            <a:ext cx="579437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ШАРЬЯ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))</a:t>
            </a:r>
          </a:p>
        </p:txBody>
      </p:sp>
      <p:sp>
        <p:nvSpPr>
          <p:cNvPr id="88" name="R6">
            <a:extLst>
              <a:ext uri="{FF2B5EF4-FFF2-40B4-BE49-F238E27FC236}">
                <a16:creationId xmlns:a16="http://schemas.microsoft.com/office/drawing/2014/main" id="{00000000-0008-0000-5400-000007000000}"/>
              </a:ext>
            </a:extLst>
          </p:cNvPr>
          <p:cNvSpPr/>
          <p:nvPr/>
        </p:nvSpPr>
        <p:spPr>
          <a:xfrm>
            <a:off x="1585113" y="1757527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ЧУХ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9" name="R9">
            <a:extLst>
              <a:ext uri="{FF2B5EF4-FFF2-40B4-BE49-F238E27FC236}">
                <a16:creationId xmlns:a16="http://schemas.microsoft.com/office/drawing/2014/main" id="{00000000-0008-0000-5400-00000A000000}"/>
              </a:ext>
            </a:extLst>
          </p:cNvPr>
          <p:cNvSpPr/>
          <p:nvPr/>
        </p:nvSpPr>
        <p:spPr>
          <a:xfrm>
            <a:off x="2518950" y="2305333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0" name="R10">
            <a:extLst>
              <a:ext uri="{FF2B5EF4-FFF2-40B4-BE49-F238E27FC236}">
                <a16:creationId xmlns:a16="http://schemas.microsoft.com/office/drawing/2014/main" id="{00000000-0008-0000-5400-00000B000000}"/>
              </a:ext>
            </a:extLst>
          </p:cNvPr>
          <p:cNvSpPr/>
          <p:nvPr/>
        </p:nvSpPr>
        <p:spPr>
          <a:xfrm>
            <a:off x="647638" y="1755941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БУЙ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1" name="R11">
            <a:extLst>
              <a:ext uri="{FF2B5EF4-FFF2-40B4-BE49-F238E27FC236}">
                <a16:creationId xmlns:a16="http://schemas.microsoft.com/office/drawing/2014/main" id="{00000000-0008-0000-5400-00000C000000}"/>
              </a:ext>
            </a:extLst>
          </p:cNvPr>
          <p:cNvSpPr/>
          <p:nvPr/>
        </p:nvSpPr>
        <p:spPr>
          <a:xfrm>
            <a:off x="1104285" y="3086975"/>
            <a:ext cx="579437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КРАСН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2" name="R13">
            <a:extLst>
              <a:ext uri="{FF2B5EF4-FFF2-40B4-BE49-F238E27FC236}">
                <a16:creationId xmlns:a16="http://schemas.microsoft.com/office/drawing/2014/main" id="{00000000-0008-0000-5400-00000E000000}"/>
              </a:ext>
            </a:extLst>
          </p:cNvPr>
          <p:cNvSpPr/>
          <p:nvPr/>
        </p:nvSpPr>
        <p:spPr>
          <a:xfrm>
            <a:off x="1115217" y="2563835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СУД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3" name="R14">
            <a:extLst>
              <a:ext uri="{FF2B5EF4-FFF2-40B4-BE49-F238E27FC236}">
                <a16:creationId xmlns:a16="http://schemas.microsoft.com/office/drawing/2014/main" id="{00000000-0008-0000-5400-00000F000000}"/>
              </a:ext>
            </a:extLst>
          </p:cNvPr>
          <p:cNvSpPr/>
          <p:nvPr/>
        </p:nvSpPr>
        <p:spPr>
          <a:xfrm>
            <a:off x="1099975" y="3598220"/>
            <a:ext cx="579437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ВОЛГ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4" name="R15">
            <a:extLst>
              <a:ext uri="{FF2B5EF4-FFF2-40B4-BE49-F238E27FC236}">
                <a16:creationId xmlns:a16="http://schemas.microsoft.com/office/drawing/2014/main" id="{00000000-0008-0000-5400-000010000000}"/>
              </a:ext>
            </a:extLst>
          </p:cNvPr>
          <p:cNvSpPr/>
          <p:nvPr/>
        </p:nvSpPr>
        <p:spPr>
          <a:xfrm>
            <a:off x="3909850" y="2061785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ПОНАЗ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5" name="R19">
            <a:extLst>
              <a:ext uri="{FF2B5EF4-FFF2-40B4-BE49-F238E27FC236}">
                <a16:creationId xmlns:a16="http://schemas.microsoft.com/office/drawing/2014/main" id="{00000000-0008-0000-5400-000014000000}"/>
              </a:ext>
            </a:extLst>
          </p:cNvPr>
          <p:cNvSpPr/>
          <p:nvPr/>
        </p:nvSpPr>
        <p:spPr>
          <a:xfrm>
            <a:off x="628012" y="2814823"/>
            <a:ext cx="579437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КОСТР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6" name="R22">
            <a:extLst>
              <a:ext uri="{FF2B5EF4-FFF2-40B4-BE49-F238E27FC236}">
                <a16:creationId xmlns:a16="http://schemas.microsoft.com/office/drawing/2014/main" id="{00000000-0008-0000-5400-000017000000}"/>
              </a:ext>
            </a:extLst>
          </p:cNvPr>
          <p:cNvSpPr/>
          <p:nvPr/>
        </p:nvSpPr>
        <p:spPr>
          <a:xfrm>
            <a:off x="2984930" y="2576580"/>
            <a:ext cx="581025" cy="515937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МАНТ (го)</a:t>
            </a:r>
          </a:p>
        </p:txBody>
      </p:sp>
      <p:sp>
        <p:nvSpPr>
          <p:cNvPr id="97" name="R23">
            <a:extLst>
              <a:ext uri="{FF2B5EF4-FFF2-40B4-BE49-F238E27FC236}">
                <a16:creationId xmlns:a16="http://schemas.microsoft.com/office/drawing/2014/main" id="{00000000-0008-0000-5400-000018000000}"/>
              </a:ext>
            </a:extLst>
          </p:cNvPr>
          <p:cNvSpPr/>
          <p:nvPr/>
        </p:nvSpPr>
        <p:spPr>
          <a:xfrm>
            <a:off x="4389960" y="1264942"/>
            <a:ext cx="581025" cy="515937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8" name="R24">
            <a:extLst>
              <a:ext uri="{FF2B5EF4-FFF2-40B4-BE49-F238E27FC236}">
                <a16:creationId xmlns:a16="http://schemas.microsoft.com/office/drawing/2014/main" id="{00000000-0008-0000-5400-000019000000}"/>
              </a:ext>
            </a:extLst>
          </p:cNvPr>
          <p:cNvSpPr/>
          <p:nvPr/>
        </p:nvSpPr>
        <p:spPr>
          <a:xfrm>
            <a:off x="3917000" y="1515924"/>
            <a:ext cx="579438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ПАВ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9" name="R26">
            <a:extLst>
              <a:ext uri="{FF2B5EF4-FFF2-40B4-BE49-F238E27FC236}">
                <a16:creationId xmlns:a16="http://schemas.microsoft.com/office/drawing/2014/main" id="{00000000-0008-0000-5400-00001B000000}"/>
              </a:ext>
            </a:extLst>
          </p:cNvPr>
          <p:cNvSpPr/>
          <p:nvPr/>
        </p:nvSpPr>
        <p:spPr>
          <a:xfrm>
            <a:off x="2518950" y="2836139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МАК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0" name="R27">
            <a:extLst>
              <a:ext uri="{FF2B5EF4-FFF2-40B4-BE49-F238E27FC236}">
                <a16:creationId xmlns:a16="http://schemas.microsoft.com/office/drawing/2014/main" id="{00000000-0008-0000-5400-00001C000000}"/>
              </a:ext>
            </a:extLst>
          </p:cNvPr>
          <p:cNvSpPr/>
          <p:nvPr/>
        </p:nvSpPr>
        <p:spPr>
          <a:xfrm>
            <a:off x="633009" y="3355934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1" name="R29">
            <a:extLst>
              <a:ext uri="{FF2B5EF4-FFF2-40B4-BE49-F238E27FC236}">
                <a16:creationId xmlns:a16="http://schemas.microsoft.com/office/drawing/2014/main" id="{00000000-0008-0000-5400-00001E000000}"/>
              </a:ext>
            </a:extLst>
          </p:cNvPr>
          <p:cNvSpPr/>
          <p:nvPr/>
        </p:nvSpPr>
        <p:spPr>
          <a:xfrm>
            <a:off x="3452655" y="1782408"/>
            <a:ext cx="579437" cy="515937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ПЫЩ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2" name="R32">
            <a:extLst>
              <a:ext uri="{FF2B5EF4-FFF2-40B4-BE49-F238E27FC236}">
                <a16:creationId xmlns:a16="http://schemas.microsoft.com/office/drawing/2014/main" id="{00000000-0008-0000-5400-000021000000}"/>
              </a:ext>
            </a:extLst>
          </p:cNvPr>
          <p:cNvSpPr/>
          <p:nvPr/>
        </p:nvSpPr>
        <p:spPr>
          <a:xfrm>
            <a:off x="1588746" y="2292562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ГАЛИЧ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3" name="R34">
            <a:extLst>
              <a:ext uri="{FF2B5EF4-FFF2-40B4-BE49-F238E27FC236}">
                <a16:creationId xmlns:a16="http://schemas.microsoft.com/office/drawing/2014/main" id="{00000000-0008-0000-5400-000023000000}"/>
              </a:ext>
            </a:extLst>
          </p:cNvPr>
          <p:cNvSpPr/>
          <p:nvPr/>
        </p:nvSpPr>
        <p:spPr>
          <a:xfrm>
            <a:off x="1113947" y="1502685"/>
            <a:ext cx="581025" cy="5175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СОЛ (</a:t>
            </a:r>
            <a:r>
              <a:rPr lang="ru-RU" dirty="0" err="1"/>
              <a:t>мр</a:t>
            </a:r>
            <a:r>
              <a:rPr lang="ru-RU" dirty="0"/>
              <a:t>)</a:t>
            </a:r>
          </a:p>
        </p:txBody>
      </p:sp>
      <p:sp>
        <p:nvSpPr>
          <p:cNvPr id="104" name="R35">
            <a:extLst>
              <a:ext uri="{FF2B5EF4-FFF2-40B4-BE49-F238E27FC236}">
                <a16:creationId xmlns:a16="http://schemas.microsoft.com/office/drawing/2014/main" id="{00000000-0008-0000-5400-000024000000}"/>
              </a:ext>
            </a:extLst>
          </p:cNvPr>
          <p:cNvSpPr/>
          <p:nvPr/>
        </p:nvSpPr>
        <p:spPr>
          <a:xfrm>
            <a:off x="4384772" y="1794262"/>
            <a:ext cx="579437" cy="515937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ОКТ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5" name="R36">
            <a:extLst>
              <a:ext uri="{FF2B5EF4-FFF2-40B4-BE49-F238E27FC236}">
                <a16:creationId xmlns:a16="http://schemas.microsoft.com/office/drawing/2014/main" id="{00000000-0008-0000-5400-000025000000}"/>
              </a:ext>
            </a:extLst>
          </p:cNvPr>
          <p:cNvSpPr/>
          <p:nvPr/>
        </p:nvSpPr>
        <p:spPr>
          <a:xfrm>
            <a:off x="2056664" y="2009797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ПАРФ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6" name="R37">
            <a:extLst>
              <a:ext uri="{FF2B5EF4-FFF2-40B4-BE49-F238E27FC236}">
                <a16:creationId xmlns:a16="http://schemas.microsoft.com/office/drawing/2014/main" id="{00000000-0008-0000-5400-000026000000}"/>
              </a:ext>
            </a:extLst>
          </p:cNvPr>
          <p:cNvSpPr/>
          <p:nvPr/>
        </p:nvSpPr>
        <p:spPr>
          <a:xfrm>
            <a:off x="1575857" y="2816661"/>
            <a:ext cx="579437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ОСТР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7" name="R38">
            <a:extLst>
              <a:ext uri="{FF2B5EF4-FFF2-40B4-BE49-F238E27FC236}">
                <a16:creationId xmlns:a16="http://schemas.microsoft.com/office/drawing/2014/main" id="{00000000-0008-0000-5400-000027000000}"/>
              </a:ext>
            </a:extLst>
          </p:cNvPr>
          <p:cNvSpPr/>
          <p:nvPr/>
        </p:nvSpPr>
        <p:spPr>
          <a:xfrm>
            <a:off x="2990905" y="2055194"/>
            <a:ext cx="579437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МЕЖ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8" name="R41">
            <a:extLst>
              <a:ext uri="{FF2B5EF4-FFF2-40B4-BE49-F238E27FC236}">
                <a16:creationId xmlns:a16="http://schemas.microsoft.com/office/drawing/2014/main" id="{00000000-0008-0000-5400-00002A000000}"/>
              </a:ext>
            </a:extLst>
          </p:cNvPr>
          <p:cNvSpPr/>
          <p:nvPr/>
        </p:nvSpPr>
        <p:spPr>
          <a:xfrm>
            <a:off x="2049728" y="2544377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АНТР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9" name="R42">
            <a:extLst>
              <a:ext uri="{FF2B5EF4-FFF2-40B4-BE49-F238E27FC236}">
                <a16:creationId xmlns:a16="http://schemas.microsoft.com/office/drawing/2014/main" id="{00000000-0008-0000-5400-00002B000000}"/>
              </a:ext>
            </a:extLst>
          </p:cNvPr>
          <p:cNvSpPr/>
          <p:nvPr/>
        </p:nvSpPr>
        <p:spPr>
          <a:xfrm>
            <a:off x="2043369" y="3082199"/>
            <a:ext cx="581025" cy="515937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КАДЫЙ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082800" y="3806503"/>
            <a:ext cx="338634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оказания первичной медико-санитарной помощи: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 ЦРБ/РБ/ОБ/ГБ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37 врачебных амбулаторий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55 поликлиник и поликлинических подразделений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270 ФАП и ФП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44 ФЗП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17 кабинетов ВОП 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 передвижных мобильных комплекса, в том числе передвижные ФАП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Рисунок 38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6BA197B9-5BC6-42E3-B4BF-30A2A07D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47069" y="417154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8ACE5E-0844-4D55-855D-460433FEE0C2}"/>
              </a:ext>
            </a:extLst>
          </p:cNvPr>
          <p:cNvSpPr txBox="1"/>
          <p:nvPr/>
        </p:nvSpPr>
        <p:spPr>
          <a:xfrm>
            <a:off x="-1185996" y="5117723"/>
            <a:ext cx="161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МИАЦ Обновите </a:t>
            </a:r>
          </a:p>
          <a:p>
            <a:r>
              <a:rPr lang="ru-RU" dirty="0"/>
              <a:t>Пож-та!!</a:t>
            </a:r>
          </a:p>
        </p:txBody>
      </p:sp>
    </p:spTree>
    <p:extLst>
      <p:ext uri="{BB962C8B-B14F-4D97-AF65-F5344CB8AC3E}">
        <p14:creationId xmlns:p14="http://schemas.microsoft.com/office/powerpoint/2010/main" val="17875754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A0D3FDD-FC2E-4CA3-BC5B-1841575E8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94897"/>
              </p:ext>
            </p:extLst>
          </p:nvPr>
        </p:nvGraphicFramePr>
        <p:xfrm>
          <a:off x="5466375" y="1032653"/>
          <a:ext cx="6533983" cy="54343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12333">
                  <a:extLst>
                    <a:ext uri="{9D8B030D-6E8A-4147-A177-3AD203B41FA5}">
                      <a16:colId xmlns:a16="http://schemas.microsoft.com/office/drawing/2014/main" val="3435752379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1161814290"/>
                    </a:ext>
                  </a:extLst>
                </a:gridCol>
                <a:gridCol w="1678801">
                  <a:extLst>
                    <a:ext uri="{9D8B030D-6E8A-4147-A177-3AD203B41FA5}">
                      <a16:colId xmlns:a16="http://schemas.microsoft.com/office/drawing/2014/main" val="2829192357"/>
                    </a:ext>
                  </a:extLst>
                </a:gridCol>
                <a:gridCol w="179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370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В каких МО самая высокая</a:t>
                      </a:r>
                      <a:r>
                        <a:rPr lang="ru-RU" sz="800" baseline="0" dirty="0"/>
                        <a:t> потребность в закупке, замене оборудования</a:t>
                      </a:r>
                      <a:r>
                        <a:rPr lang="ru-RU" sz="800" dirty="0"/>
                        <a:t> </a:t>
                      </a:r>
                      <a:endParaRPr lang="ru-RU" sz="800" dirty="0">
                        <a:solidFill>
                          <a:srgbClr val="FAFAF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Наименование медицинской организации/ количество</a:t>
                      </a:r>
                      <a:r>
                        <a:rPr lang="ru-RU" sz="800" baseline="0" dirty="0"/>
                        <a:t> обслуживаемого населения</a:t>
                      </a:r>
                      <a:endParaRPr lang="ru-RU" sz="800" dirty="0">
                        <a:solidFill>
                          <a:srgbClr val="FAFAF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Как планируется покрывать</a:t>
                      </a:r>
                      <a:endParaRPr lang="ru-RU" sz="800" dirty="0">
                        <a:solidFill>
                          <a:srgbClr val="FAFAF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136741"/>
                  </a:ext>
                </a:extLst>
              </a:tr>
              <a:tr h="264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Приобретение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Замена</a:t>
                      </a:r>
                      <a:endParaRPr lang="ru-RU" sz="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6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/>
                        <a:t>Шарьинский</a:t>
                      </a:r>
                      <a:r>
                        <a:rPr lang="ru-RU" sz="900" dirty="0"/>
                        <a:t>  МР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ОГБУЗ Шарьинская ЦРБ</a:t>
                      </a:r>
                    </a:p>
                    <a:p>
                      <a:pPr algn="ctr"/>
                      <a:r>
                        <a:rPr lang="ru-RU" sz="900" dirty="0"/>
                        <a:t>45749 (обслуживание                 3-х муниципальных округов)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8900" indent="0" algn="l" fontAlgn="ctr"/>
                      <a:r>
                        <a:rPr lang="ru-RU" sz="900" u="none" strike="noStrike" dirty="0" err="1"/>
                        <a:t>Маммограф</a:t>
                      </a:r>
                      <a:r>
                        <a:rPr lang="ru-RU" sz="900" u="none" strike="noStrike" dirty="0"/>
                        <a:t> - 1 ед.   </a:t>
                      </a:r>
                    </a:p>
                    <a:p>
                      <a:pPr marL="88900" indent="0" algn="l" fontAlgn="ctr"/>
                      <a:r>
                        <a:rPr lang="ru-RU" sz="900" u="none" strike="noStrike" dirty="0"/>
                        <a:t>(</a:t>
                      </a:r>
                      <a:r>
                        <a:rPr lang="ru-RU" sz="900" u="none" strike="noStrike" dirty="0" err="1"/>
                        <a:t>Поназыревское</a:t>
                      </a:r>
                      <a:r>
                        <a:rPr lang="ru-RU" sz="900" u="none" strike="noStrike" baseline="0" dirty="0"/>
                        <a:t> отд.)</a:t>
                      </a:r>
                    </a:p>
                    <a:p>
                      <a:pPr marL="88900" indent="0" algn="l" fontAlgn="ctr"/>
                      <a:endParaRPr lang="ru-RU" sz="900" u="none" strike="noStrike" dirty="0"/>
                    </a:p>
                    <a:p>
                      <a:pPr marL="88900" indent="0" algn="l" fontAlgn="ctr"/>
                      <a:r>
                        <a:rPr lang="ru-RU" sz="900" u="none" strike="noStrike" dirty="0"/>
                        <a:t> УЗИ - 2 ед.  (</a:t>
                      </a:r>
                      <a:r>
                        <a:rPr lang="ru-RU" sz="900" u="none" strike="noStrike" dirty="0" err="1"/>
                        <a:t>Шарьинский</a:t>
                      </a:r>
                      <a:r>
                        <a:rPr lang="ru-RU" sz="900" u="none" strike="noStrike" dirty="0"/>
                        <a:t> МР)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88900" indent="0" algn="l" fontAlgn="ctr"/>
                      <a:r>
                        <a:rPr lang="ru-RU" sz="900" u="none" strike="noStrike" dirty="0"/>
                        <a:t>Рентген – 3 ед. (замена оборудования </a:t>
                      </a:r>
                      <a:r>
                        <a:rPr lang="ru-RU" sz="900" u="none" strike="noStrike" baseline="0" dirty="0"/>
                        <a:t>2012г.в., 2006 г.в.,1998 г.в. );</a:t>
                      </a:r>
                      <a:endParaRPr lang="ru-RU" sz="900" u="none" strike="noStrike" dirty="0"/>
                    </a:p>
                    <a:p>
                      <a:pPr marL="88900" indent="0" algn="l" fontAlgn="ctr"/>
                      <a:r>
                        <a:rPr lang="ru-RU" sz="900" u="none" strike="noStrike" dirty="0"/>
                        <a:t> </a:t>
                      </a:r>
                      <a:r>
                        <a:rPr lang="ru-RU" sz="900" u="none" strike="noStrike" dirty="0" err="1"/>
                        <a:t>Маммограф</a:t>
                      </a:r>
                      <a:r>
                        <a:rPr lang="ru-RU" sz="900" u="none" strike="noStrike" dirty="0"/>
                        <a:t> – 1 ед., (2012 г.в.)                                                                   </a:t>
                      </a:r>
                    </a:p>
                    <a:p>
                      <a:pPr marL="88900" indent="0" algn="l" fontAlgn="ctr"/>
                      <a:r>
                        <a:rPr lang="ru-RU" sz="900" u="none" strike="noStrike" dirty="0"/>
                        <a:t> УЗИ –6 ед. (замена: 2010</a:t>
                      </a:r>
                      <a:r>
                        <a:rPr lang="ru-RU" sz="900" u="none" strike="noStrike" baseline="0" dirty="0"/>
                        <a:t> в.г., </a:t>
                      </a:r>
                      <a:r>
                        <a:rPr lang="ru-RU" sz="900" u="none" strike="noStrike" dirty="0"/>
                        <a:t>2011- 2 ед. г.в., 2012 г.в., 2018 г.в.)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10477"/>
                  </a:ext>
                </a:extLst>
              </a:tr>
              <a:tr h="21774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/>
                        <a:t>Поназыревский</a:t>
                      </a:r>
                      <a:r>
                        <a:rPr lang="ru-RU" sz="900" u="none" strike="noStrike" dirty="0"/>
                        <a:t> МО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/>
                        <a:t>Пыщугский</a:t>
                      </a:r>
                      <a:r>
                        <a:rPr lang="ru-RU" sz="900" u="none" strike="noStrike" dirty="0"/>
                        <a:t> МО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4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/>
                        <a:t>Кологривский</a:t>
                      </a:r>
                      <a:r>
                        <a:rPr lang="ru-RU" sz="900" dirty="0"/>
                        <a:t> МО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ОГБУЗ Кологривская РБ</a:t>
                      </a:r>
                    </a:p>
                    <a:p>
                      <a:pPr algn="ctr"/>
                      <a:r>
                        <a:rPr lang="ru-RU" sz="900" dirty="0"/>
                        <a:t>5392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/>
                        <a:t>Маммограф</a:t>
                      </a:r>
                      <a:r>
                        <a:rPr lang="ru-RU" sz="900" dirty="0"/>
                        <a:t>  - 1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/>
                        <a:t>Рентген – 1 ед. (2006г.в.)</a:t>
                      </a:r>
                    </a:p>
                    <a:p>
                      <a:pPr algn="l"/>
                      <a:r>
                        <a:rPr lang="ru-RU" sz="900" dirty="0" err="1"/>
                        <a:t>Флюорограф</a:t>
                      </a:r>
                      <a:r>
                        <a:rPr lang="ru-RU" sz="900" dirty="0"/>
                        <a:t> -1 ед. (2006 г.в.)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18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Чухломской МР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ОГБУЗ Чухломская ЦРБ</a:t>
                      </a:r>
                    </a:p>
                    <a:p>
                      <a:pPr algn="ctr"/>
                      <a:r>
                        <a:rPr lang="ru-RU" sz="900" dirty="0"/>
                        <a:t>9248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/>
                        <a:t>Маммограф</a:t>
                      </a:r>
                      <a:r>
                        <a:rPr lang="ru-RU" sz="900" dirty="0"/>
                        <a:t>  - 1 ед. (2010 г.в.)</a:t>
                      </a:r>
                    </a:p>
                    <a:p>
                      <a:pPr algn="l"/>
                      <a:r>
                        <a:rPr lang="ru-RU" sz="900" dirty="0"/>
                        <a:t>Рентген – 1 ед. (2006 г.в.)</a:t>
                      </a:r>
                    </a:p>
                    <a:p>
                      <a:pPr algn="l"/>
                      <a:r>
                        <a:rPr lang="ru-RU" sz="900" dirty="0" err="1"/>
                        <a:t>Флюорограф</a:t>
                      </a:r>
                      <a:r>
                        <a:rPr lang="ru-RU" sz="900" dirty="0"/>
                        <a:t> -1 ед. (2011 г.в.)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Г.Кострома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ОГБУЗ Городская больница г.Костромы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142000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/>
                        <a:t>Маммограф</a:t>
                      </a:r>
                      <a:r>
                        <a:rPr lang="ru-RU" sz="900" baseline="0" dirty="0"/>
                        <a:t> – 1 ед.;</a:t>
                      </a:r>
                    </a:p>
                    <a:p>
                      <a:pPr algn="l"/>
                      <a:r>
                        <a:rPr lang="ru-RU" sz="900" baseline="0" dirty="0" err="1"/>
                        <a:t>Остеоденсиметр</a:t>
                      </a:r>
                      <a:r>
                        <a:rPr lang="ru-RU" sz="900" baseline="0" dirty="0"/>
                        <a:t> – 1 ед. (1 аппарат на регион в </a:t>
                      </a:r>
                      <a:r>
                        <a:rPr lang="ru-RU" sz="900" baseline="0" dirty="0" err="1"/>
                        <a:t>гос.учреждении</a:t>
                      </a:r>
                      <a:r>
                        <a:rPr lang="ru-RU" sz="900" baseline="0" dirty="0"/>
                        <a:t>). УЗИ 2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/>
                        <a:t>УЗИ – 11 ед. (1995, 2005,2006, 2007,,2012 г.в.)</a:t>
                      </a:r>
                      <a:endParaRPr lang="ru-RU" sz="900" dirty="0"/>
                    </a:p>
                    <a:p>
                      <a:pPr algn="l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960077"/>
                  </a:ext>
                </a:extLst>
              </a:tr>
              <a:tr h="327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   </a:t>
                      </a:r>
                      <a:r>
                        <a:rPr lang="ru-RU" sz="900" u="none" strike="noStrike" dirty="0" err="1"/>
                        <a:t>Вохомский</a:t>
                      </a:r>
                      <a:r>
                        <a:rPr lang="ru-RU" sz="900" u="none" strike="noStrike" dirty="0"/>
                        <a:t> МР                           </a:t>
                      </a:r>
                    </a:p>
                    <a:p>
                      <a:pPr algn="ctr" fontAlgn="ctr"/>
                      <a:r>
                        <a:rPr lang="ru-RU" sz="900" u="none" strike="noStrike" dirty="0" err="1"/>
                        <a:t>Павинский</a:t>
                      </a:r>
                      <a:r>
                        <a:rPr lang="ru-RU" sz="900" u="none" strike="noStrike" dirty="0"/>
                        <a:t> МО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Октябрьский МР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ОГБУЗ Вохомская ЦРБ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13033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aseline="0" dirty="0"/>
                        <a:t>УЗИ - 1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/>
                        <a:t>УЗИ- 3 ед. (2011, 2016 г.в.)</a:t>
                      </a:r>
                      <a:endParaRPr lang="ru-RU" sz="900" dirty="0"/>
                    </a:p>
                    <a:p>
                      <a:pPr algn="l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44139"/>
                  </a:ext>
                </a:extLst>
              </a:tr>
              <a:tr h="235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Г.Нерехта </a:t>
                      </a:r>
                      <a:r>
                        <a:rPr lang="ru-RU" sz="900" u="none" strike="noStrike" dirty="0" err="1"/>
                        <a:t>Нерехтский</a:t>
                      </a:r>
                      <a:r>
                        <a:rPr lang="ru-RU" sz="900" u="none" strike="noStrike" dirty="0"/>
                        <a:t> МР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ОГБУЗ </a:t>
                      </a:r>
                      <a:r>
                        <a:rPr lang="ru-RU" sz="900" u="none" strike="noStrike" dirty="0" err="1"/>
                        <a:t>Нерехтская</a:t>
                      </a:r>
                      <a:r>
                        <a:rPr lang="ru-RU" sz="900" u="none" strike="noStrike" dirty="0"/>
                        <a:t> ЦРБ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31181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УЗИ</a:t>
                      </a:r>
                      <a:r>
                        <a:rPr lang="ru-RU" sz="900" baseline="0" dirty="0"/>
                        <a:t> -3</a:t>
                      </a:r>
                      <a:r>
                        <a:rPr lang="ru-RU" sz="900" dirty="0"/>
                        <a:t> ед.(2011 , 2019м   г.в.)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570744"/>
                  </a:ext>
                </a:extLst>
              </a:tr>
              <a:tr h="374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Г. Кострома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ОГБУЗ КОДБ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11718   (единственная МО </a:t>
                      </a:r>
                      <a:r>
                        <a:rPr lang="ru-RU" sz="900" u="none" strike="noStrike" dirty="0" err="1"/>
                        <a:t>обслуж</a:t>
                      </a:r>
                      <a:r>
                        <a:rPr lang="ru-RU" sz="900" u="none" strike="noStrike" dirty="0"/>
                        <a:t>. дет.нас. пр. берега р.</a:t>
                      </a:r>
                      <a:r>
                        <a:rPr lang="ru-RU" sz="900" u="none" strike="noStrike" baseline="0" dirty="0"/>
                        <a:t> Волги)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/>
                        <a:t> УЗИ  - 1 </a:t>
                      </a:r>
                      <a:r>
                        <a:rPr lang="ru-RU" sz="900" dirty="0" err="1"/>
                        <a:t>ед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/>
                        <a:t> Рентген – 1 ед.</a:t>
                      </a:r>
                      <a:r>
                        <a:rPr lang="ru-RU" sz="900" baseline="0" dirty="0"/>
                        <a:t> (2019, нагрузка 17,1), УЗИ – 1 ед. 2018 г.в.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7007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Костромской МР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ОГБУЗ ОБКО №2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44422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(обслуживает</a:t>
                      </a:r>
                      <a:r>
                        <a:rPr lang="ru-RU" sz="900" u="none" strike="noStrike" baseline="0" dirty="0"/>
                        <a:t> население Костромского района)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УЗИ</a:t>
                      </a:r>
                      <a:r>
                        <a:rPr lang="ru-RU" sz="900" baseline="0" dirty="0"/>
                        <a:t> -2</a:t>
                      </a:r>
                      <a:r>
                        <a:rPr lang="ru-RU" sz="900" dirty="0"/>
                        <a:t> ед. (2007, 2011 г.в.)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177306"/>
                  </a:ext>
                </a:extLst>
              </a:tr>
              <a:tr h="331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Г. Буй </a:t>
                      </a:r>
                      <a:r>
                        <a:rPr lang="ru-RU" sz="900" u="none" strike="noStrike" dirty="0" err="1"/>
                        <a:t>Буйский</a:t>
                      </a:r>
                      <a:r>
                        <a:rPr lang="ru-RU" sz="900" u="none" strike="noStrike" dirty="0"/>
                        <a:t> МР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ОГБУЗ </a:t>
                      </a:r>
                      <a:r>
                        <a:rPr lang="ru-RU" sz="900" u="none" strike="noStrike" dirty="0" err="1"/>
                        <a:t>Буйская</a:t>
                      </a:r>
                      <a:r>
                        <a:rPr lang="ru-RU" sz="900" u="none" strike="noStrike" dirty="0"/>
                        <a:t> ЦРБ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24297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/>
                        <a:t>УЗИ  - 1 ед. (2009 г.в.)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82519"/>
                  </a:ext>
                </a:extLst>
              </a:tr>
              <a:tr h="331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ГО г.Волгореченск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ОГБУЗ Волгореченская ГБ</a:t>
                      </a:r>
                    </a:p>
                    <a:p>
                      <a:pPr algn="ctr" fontAlgn="ctr"/>
                      <a:r>
                        <a:rPr lang="ru-RU" sz="900" u="none" strike="noStrike" dirty="0"/>
                        <a:t>16972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/>
                        <a:t>УЗИ</a:t>
                      </a:r>
                      <a:r>
                        <a:rPr lang="ru-RU" sz="900" baseline="0" dirty="0"/>
                        <a:t> - </a:t>
                      </a:r>
                      <a:r>
                        <a:rPr lang="ru-RU" sz="900" dirty="0"/>
                        <a:t>4 ед. (2019,2022 г.в.)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93C480-9A17-C5FF-C754-231D9CD6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Обеспеченность оборудованием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822BC-953B-31B2-9F3B-7AFF818BB518}"/>
              </a:ext>
            </a:extLst>
          </p:cNvPr>
          <p:cNvSpPr txBox="1"/>
          <p:nvPr/>
        </p:nvSpPr>
        <p:spPr>
          <a:xfrm>
            <a:off x="431372" y="548680"/>
            <a:ext cx="50655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  <a:t>Доля оборудования старше 10 лет в медицинских объектах </a:t>
            </a:r>
            <a:r>
              <a:rPr lang="ru-RU" sz="1600" b="1" dirty="0" err="1">
                <a:latin typeface="Carlito" panose="020F0502020204030204" pitchFamily="34" charset="0"/>
                <a:cs typeface="Carlito" panose="020F0502020204030204" pitchFamily="34" charset="0"/>
              </a:rPr>
              <a:t>районов,%</a:t>
            </a:r>
            <a: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  <a:t> (по состоянию на 2024)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780D71-7B70-1D60-0439-AADCBE6A6843}"/>
              </a:ext>
            </a:extLst>
          </p:cNvPr>
          <p:cNvSpPr txBox="1"/>
          <p:nvPr/>
        </p:nvSpPr>
        <p:spPr>
          <a:xfrm>
            <a:off x="5637807" y="625617"/>
            <a:ext cx="62906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latin typeface="Carlito" panose="020F0502020204030204" pitchFamily="34" charset="0"/>
                <a:cs typeface="Carlito" panose="020F0502020204030204" pitchFamily="34" charset="0"/>
              </a:defRPr>
            </a:lvl1pPr>
          </a:lstStyle>
          <a:p>
            <a:pPr algn="ctr"/>
            <a:r>
              <a:rPr lang="ru-RU" sz="1400" dirty="0"/>
              <a:t>ТОП районов с самой низкой обеспеченностью медицинским оборудованием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8CA1A0-410E-4978-2495-1DBBFC27671A}"/>
              </a:ext>
            </a:extLst>
          </p:cNvPr>
          <p:cNvGrpSpPr/>
          <p:nvPr/>
        </p:nvGrpSpPr>
        <p:grpSpPr>
          <a:xfrm>
            <a:off x="286345" y="4914615"/>
            <a:ext cx="2216251" cy="1653667"/>
            <a:chOff x="286345" y="3706419"/>
            <a:chExt cx="2216251" cy="1653667"/>
          </a:xfrm>
        </p:grpSpPr>
        <p:sp>
          <p:nvSpPr>
            <p:cNvPr id="16" name="R27">
              <a:extLst>
                <a:ext uri="{FF2B5EF4-FFF2-40B4-BE49-F238E27FC236}">
                  <a16:creationId xmlns:a16="http://schemas.microsoft.com/office/drawing/2014/main" id="{4BBE7E8A-11C0-79E0-ABE5-D57FBB04DB4C}"/>
                </a:ext>
              </a:extLst>
            </p:cNvPr>
            <p:cNvSpPr/>
            <p:nvPr/>
          </p:nvSpPr>
          <p:spPr>
            <a:xfrm flipV="1">
              <a:off x="286345" y="3706419"/>
              <a:ext cx="258108" cy="229899"/>
            </a:xfrm>
            <a:prstGeom prst="hexagon">
              <a:avLst/>
            </a:prstGeom>
            <a:solidFill>
              <a:srgbClr val="006946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2192C2-01B9-C00C-2F16-9C899D2E87C4}"/>
                </a:ext>
              </a:extLst>
            </p:cNvPr>
            <p:cNvSpPr txBox="1"/>
            <p:nvPr/>
          </p:nvSpPr>
          <p:spPr>
            <a:xfrm>
              <a:off x="870441" y="5206198"/>
              <a:ext cx="163215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от 81% до 100%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D0DDF7-8C54-D17C-A187-615293B324FF}"/>
                </a:ext>
              </a:extLst>
            </p:cNvPr>
            <p:cNvSpPr txBox="1"/>
            <p:nvPr/>
          </p:nvSpPr>
          <p:spPr>
            <a:xfrm>
              <a:off x="667038" y="3713646"/>
              <a:ext cx="2506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4</a:t>
              </a:r>
            </a:p>
          </p:txBody>
        </p:sp>
      </p:grpSp>
      <p:grpSp>
        <p:nvGrpSpPr>
          <p:cNvPr id="6" name="Группа 53">
            <a:extLst>
              <a:ext uri="{FF2B5EF4-FFF2-40B4-BE49-F238E27FC236}">
                <a16:creationId xmlns:a16="http://schemas.microsoft.com/office/drawing/2014/main" id="{A4EB8F5F-6A0F-267F-CBF2-BEDC59A9B1AE}"/>
              </a:ext>
            </a:extLst>
          </p:cNvPr>
          <p:cNvGrpSpPr/>
          <p:nvPr/>
        </p:nvGrpSpPr>
        <p:grpSpPr>
          <a:xfrm>
            <a:off x="286345" y="5278168"/>
            <a:ext cx="2207520" cy="938169"/>
            <a:chOff x="286345" y="4127669"/>
            <a:chExt cx="2207520" cy="938169"/>
          </a:xfrm>
        </p:grpSpPr>
        <p:sp>
          <p:nvSpPr>
            <p:cNvPr id="55" name="R4">
              <a:extLst>
                <a:ext uri="{FF2B5EF4-FFF2-40B4-BE49-F238E27FC236}">
                  <a16:creationId xmlns:a16="http://schemas.microsoft.com/office/drawing/2014/main" id="{A6D711EA-0836-EE96-FC5A-BD1491E910F1}"/>
                </a:ext>
              </a:extLst>
            </p:cNvPr>
            <p:cNvSpPr/>
            <p:nvPr/>
          </p:nvSpPr>
          <p:spPr>
            <a:xfrm flipV="1">
              <a:off x="286345" y="4127669"/>
              <a:ext cx="258108" cy="229899"/>
            </a:xfrm>
            <a:prstGeom prst="hexagon">
              <a:avLst/>
            </a:prstGeom>
            <a:solidFill>
              <a:srgbClr val="5ACD5A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2191F4-A8C0-3733-B29C-C1F3266D0C62}"/>
                </a:ext>
              </a:extLst>
            </p:cNvPr>
            <p:cNvSpPr txBox="1"/>
            <p:nvPr/>
          </p:nvSpPr>
          <p:spPr>
            <a:xfrm>
              <a:off x="861710" y="4911950"/>
              <a:ext cx="163215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от 51% до 80%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5A0FDCE-75B3-8502-F322-CE8F129FF17A}"/>
                </a:ext>
              </a:extLst>
            </p:cNvPr>
            <p:cNvSpPr txBox="1"/>
            <p:nvPr/>
          </p:nvSpPr>
          <p:spPr>
            <a:xfrm>
              <a:off x="667038" y="4134896"/>
              <a:ext cx="2506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5</a:t>
              </a:r>
            </a:p>
          </p:txBody>
        </p:sp>
      </p:grpSp>
      <p:grpSp>
        <p:nvGrpSpPr>
          <p:cNvPr id="7" name="Группа 57">
            <a:extLst>
              <a:ext uri="{FF2B5EF4-FFF2-40B4-BE49-F238E27FC236}">
                <a16:creationId xmlns:a16="http://schemas.microsoft.com/office/drawing/2014/main" id="{0B138AED-1627-4FB1-2E96-7AF898E3873E}"/>
              </a:ext>
            </a:extLst>
          </p:cNvPr>
          <p:cNvGrpSpPr/>
          <p:nvPr/>
        </p:nvGrpSpPr>
        <p:grpSpPr>
          <a:xfrm>
            <a:off x="286346" y="5641721"/>
            <a:ext cx="2353244" cy="229899"/>
            <a:chOff x="286345" y="4542725"/>
            <a:chExt cx="2353243" cy="229899"/>
          </a:xfrm>
        </p:grpSpPr>
        <p:sp>
          <p:nvSpPr>
            <p:cNvPr id="59" name="R41">
              <a:extLst>
                <a:ext uri="{FF2B5EF4-FFF2-40B4-BE49-F238E27FC236}">
                  <a16:creationId xmlns:a16="http://schemas.microsoft.com/office/drawing/2014/main" id="{2FAC1DDF-2870-9389-BC0E-CF97EA34F40F}"/>
                </a:ext>
              </a:extLst>
            </p:cNvPr>
            <p:cNvSpPr/>
            <p:nvPr/>
          </p:nvSpPr>
          <p:spPr>
            <a:xfrm flipV="1">
              <a:off x="286345" y="4542725"/>
              <a:ext cx="258108" cy="229899"/>
            </a:xfrm>
            <a:prstGeom prst="hexagon">
              <a:avLst/>
            </a:prstGeom>
            <a:solidFill>
              <a:srgbClr val="FFBE0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BD38DD3-9D3E-35A0-68E4-F9A8029DB017}"/>
                </a:ext>
              </a:extLst>
            </p:cNvPr>
            <p:cNvSpPr txBox="1"/>
            <p:nvPr/>
          </p:nvSpPr>
          <p:spPr>
            <a:xfrm>
              <a:off x="1007434" y="4562253"/>
              <a:ext cx="1632154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от 26% до 50%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C8B679-FBF4-BD02-DCB1-6DE924BEA472}"/>
                </a:ext>
              </a:extLst>
            </p:cNvPr>
            <p:cNvSpPr txBox="1"/>
            <p:nvPr/>
          </p:nvSpPr>
          <p:spPr>
            <a:xfrm>
              <a:off x="667038" y="4549952"/>
              <a:ext cx="3403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15</a:t>
              </a:r>
            </a:p>
          </p:txBody>
        </p:sp>
      </p:grpSp>
      <p:grpSp>
        <p:nvGrpSpPr>
          <p:cNvPr id="8" name="Группа 61">
            <a:extLst>
              <a:ext uri="{FF2B5EF4-FFF2-40B4-BE49-F238E27FC236}">
                <a16:creationId xmlns:a16="http://schemas.microsoft.com/office/drawing/2014/main" id="{999E564F-0342-C831-06DA-7F2C5163D21E}"/>
              </a:ext>
            </a:extLst>
          </p:cNvPr>
          <p:cNvGrpSpPr/>
          <p:nvPr/>
        </p:nvGrpSpPr>
        <p:grpSpPr>
          <a:xfrm>
            <a:off x="286345" y="5321383"/>
            <a:ext cx="2207520" cy="913788"/>
            <a:chOff x="286345" y="4273892"/>
            <a:chExt cx="2207520" cy="913788"/>
          </a:xfrm>
        </p:grpSpPr>
        <p:sp>
          <p:nvSpPr>
            <p:cNvPr id="63" name="R3">
              <a:extLst>
                <a:ext uri="{FF2B5EF4-FFF2-40B4-BE49-F238E27FC236}">
                  <a16:creationId xmlns:a16="http://schemas.microsoft.com/office/drawing/2014/main" id="{3764DA5C-92D8-35EA-B90A-0D9C5F83B859}"/>
                </a:ext>
              </a:extLst>
            </p:cNvPr>
            <p:cNvSpPr/>
            <p:nvPr/>
          </p:nvSpPr>
          <p:spPr>
            <a:xfrm flipV="1">
              <a:off x="286345" y="4957781"/>
              <a:ext cx="258108" cy="229899"/>
            </a:xfrm>
            <a:prstGeom prst="hexagon">
              <a:avLst/>
            </a:prstGeom>
            <a:solidFill>
              <a:srgbClr val="FF375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7514FF2-E18C-1878-634F-90CFD8CCDE02}"/>
                </a:ext>
              </a:extLst>
            </p:cNvPr>
            <p:cNvSpPr txBox="1"/>
            <p:nvPr/>
          </p:nvSpPr>
          <p:spPr>
            <a:xfrm>
              <a:off x="861710" y="4273892"/>
              <a:ext cx="163215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от 11% до 25%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B464E37-D9B7-90DF-1AB5-2EA0D7285829}"/>
                </a:ext>
              </a:extLst>
            </p:cNvPr>
            <p:cNvSpPr txBox="1"/>
            <p:nvPr/>
          </p:nvSpPr>
          <p:spPr>
            <a:xfrm>
              <a:off x="667038" y="4965008"/>
              <a:ext cx="2506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1</a:t>
              </a:r>
            </a:p>
          </p:txBody>
        </p:sp>
      </p:grpSp>
      <p:grpSp>
        <p:nvGrpSpPr>
          <p:cNvPr id="9" name="Группа 65">
            <a:extLst>
              <a:ext uri="{FF2B5EF4-FFF2-40B4-BE49-F238E27FC236}">
                <a16:creationId xmlns:a16="http://schemas.microsoft.com/office/drawing/2014/main" id="{7E852728-F8CA-D03B-563D-A5B1F8692145}"/>
              </a:ext>
            </a:extLst>
          </p:cNvPr>
          <p:cNvGrpSpPr/>
          <p:nvPr/>
        </p:nvGrpSpPr>
        <p:grpSpPr>
          <a:xfrm>
            <a:off x="287933" y="4952198"/>
            <a:ext cx="2217911" cy="1646529"/>
            <a:chOff x="287932" y="3956208"/>
            <a:chExt cx="2217910" cy="1646529"/>
          </a:xfrm>
        </p:grpSpPr>
        <p:sp>
          <p:nvSpPr>
            <p:cNvPr id="67" name="R11">
              <a:extLst>
                <a:ext uri="{FF2B5EF4-FFF2-40B4-BE49-F238E27FC236}">
                  <a16:creationId xmlns:a16="http://schemas.microsoft.com/office/drawing/2014/main" id="{B7370E3F-1BCD-B126-08EC-B3ADCF64C9D8}"/>
                </a:ext>
              </a:extLst>
            </p:cNvPr>
            <p:cNvSpPr/>
            <p:nvPr/>
          </p:nvSpPr>
          <p:spPr>
            <a:xfrm flipV="1">
              <a:off x="287932" y="5372837"/>
              <a:ext cx="257403" cy="229900"/>
            </a:xfrm>
            <a:prstGeom prst="hexagon">
              <a:avLst/>
            </a:prstGeom>
            <a:solidFill>
              <a:srgbClr val="A0003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655D5C8-6DE6-B08C-0504-9C5C20102B69}"/>
                </a:ext>
              </a:extLst>
            </p:cNvPr>
            <p:cNvSpPr txBox="1"/>
            <p:nvPr/>
          </p:nvSpPr>
          <p:spPr>
            <a:xfrm>
              <a:off x="873687" y="3956208"/>
              <a:ext cx="163215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от 0% до 10%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FD46130-D28D-D477-12A6-E6D411949636}"/>
                </a:ext>
              </a:extLst>
            </p:cNvPr>
            <p:cNvSpPr txBox="1"/>
            <p:nvPr/>
          </p:nvSpPr>
          <p:spPr>
            <a:xfrm>
              <a:off x="667038" y="5380065"/>
              <a:ext cx="2506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0</a:t>
              </a:r>
            </a:p>
          </p:txBody>
        </p:sp>
      </p:grpSp>
      <p:sp>
        <p:nvSpPr>
          <p:cNvPr id="26" name="R2">
            <a:extLst>
              <a:ext uri="{FF2B5EF4-FFF2-40B4-BE49-F238E27FC236}">
                <a16:creationId xmlns:a16="http://schemas.microsoft.com/office/drawing/2014/main" id="{8C0C90D2-588D-4085-8F0C-4BF40D49E5C7}"/>
              </a:ext>
            </a:extLst>
          </p:cNvPr>
          <p:cNvSpPr/>
          <p:nvPr/>
        </p:nvSpPr>
        <p:spPr>
          <a:xfrm>
            <a:off x="894440" y="2241388"/>
            <a:ext cx="629998" cy="517525"/>
          </a:xfrm>
          <a:prstGeom prst="hexagon">
            <a:avLst/>
          </a:prstGeom>
          <a:solidFill>
            <a:srgbClr val="004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СУС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27" name="R4">
            <a:extLst>
              <a:ext uri="{FF2B5EF4-FFF2-40B4-BE49-F238E27FC236}">
                <a16:creationId xmlns:a16="http://schemas.microsoft.com/office/drawing/2014/main" id="{1406923F-8D3C-4234-93F8-81888D0331E1}"/>
              </a:ext>
            </a:extLst>
          </p:cNvPr>
          <p:cNvSpPr/>
          <p:nvPr/>
        </p:nvSpPr>
        <p:spPr>
          <a:xfrm>
            <a:off x="2550626" y="2041482"/>
            <a:ext cx="629998" cy="517525"/>
          </a:xfrm>
          <a:prstGeom prst="hexagon">
            <a:avLst/>
          </a:prstGeom>
          <a:solidFill>
            <a:srgbClr val="5ACD5A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КОЛ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28" name="R5">
            <a:extLst>
              <a:ext uri="{FF2B5EF4-FFF2-40B4-BE49-F238E27FC236}">
                <a16:creationId xmlns:a16="http://schemas.microsoft.com/office/drawing/2014/main" id="{78EFF005-AE5A-4886-9504-F45B49EE1742}"/>
              </a:ext>
            </a:extLst>
          </p:cNvPr>
          <p:cNvSpPr/>
          <p:nvPr/>
        </p:nvSpPr>
        <p:spPr>
          <a:xfrm>
            <a:off x="3607281" y="2613270"/>
            <a:ext cx="628277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ШАРЬЯ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))</a:t>
            </a:r>
          </a:p>
        </p:txBody>
      </p:sp>
      <p:sp>
        <p:nvSpPr>
          <p:cNvPr id="29" name="R6">
            <a:extLst>
              <a:ext uri="{FF2B5EF4-FFF2-40B4-BE49-F238E27FC236}">
                <a16:creationId xmlns:a16="http://schemas.microsoft.com/office/drawing/2014/main" id="{259A7B42-A34E-4214-986E-F235D443ADC9}"/>
              </a:ext>
            </a:extLst>
          </p:cNvPr>
          <p:cNvSpPr/>
          <p:nvPr/>
        </p:nvSpPr>
        <p:spPr>
          <a:xfrm>
            <a:off x="1457513" y="2011995"/>
            <a:ext cx="629998" cy="517525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ЧУХ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1" name="R10">
            <a:extLst>
              <a:ext uri="{FF2B5EF4-FFF2-40B4-BE49-F238E27FC236}">
                <a16:creationId xmlns:a16="http://schemas.microsoft.com/office/drawing/2014/main" id="{C21B7AD7-4F51-4A25-A685-843808ED2A2C}"/>
              </a:ext>
            </a:extLst>
          </p:cNvPr>
          <p:cNvSpPr/>
          <p:nvPr/>
        </p:nvSpPr>
        <p:spPr>
          <a:xfrm>
            <a:off x="350324" y="1973922"/>
            <a:ext cx="629998" cy="517525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БУЙ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2" name="R11">
            <a:extLst>
              <a:ext uri="{FF2B5EF4-FFF2-40B4-BE49-F238E27FC236}">
                <a16:creationId xmlns:a16="http://schemas.microsoft.com/office/drawing/2014/main" id="{9FD6917C-2926-4AF8-BB85-64993E3ED7CE}"/>
              </a:ext>
            </a:extLst>
          </p:cNvPr>
          <p:cNvSpPr/>
          <p:nvPr/>
        </p:nvSpPr>
        <p:spPr>
          <a:xfrm>
            <a:off x="884291" y="3335690"/>
            <a:ext cx="628277" cy="517525"/>
          </a:xfrm>
          <a:prstGeom prst="hexagon">
            <a:avLst/>
          </a:prstGeom>
          <a:solidFill>
            <a:srgbClr val="004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КРАСН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3" name="R13">
            <a:extLst>
              <a:ext uri="{FF2B5EF4-FFF2-40B4-BE49-F238E27FC236}">
                <a16:creationId xmlns:a16="http://schemas.microsoft.com/office/drawing/2014/main" id="{4C7CF7A9-0CDA-4DED-9F73-2339E91C6557}"/>
              </a:ext>
            </a:extLst>
          </p:cNvPr>
          <p:cNvSpPr/>
          <p:nvPr/>
        </p:nvSpPr>
        <p:spPr>
          <a:xfrm>
            <a:off x="866540" y="2788327"/>
            <a:ext cx="629998" cy="517525"/>
          </a:xfrm>
          <a:prstGeom prst="hexagon">
            <a:avLst/>
          </a:prstGeom>
          <a:solidFill>
            <a:srgbClr val="00CC6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СУД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4" name="R14">
            <a:extLst>
              <a:ext uri="{FF2B5EF4-FFF2-40B4-BE49-F238E27FC236}">
                <a16:creationId xmlns:a16="http://schemas.microsoft.com/office/drawing/2014/main" id="{DA05C1C0-2163-4833-B8D7-E6FBEF63B8F3}"/>
              </a:ext>
            </a:extLst>
          </p:cNvPr>
          <p:cNvSpPr/>
          <p:nvPr/>
        </p:nvSpPr>
        <p:spPr>
          <a:xfrm>
            <a:off x="913180" y="3887771"/>
            <a:ext cx="628277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ВОЛГ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5" name="R15">
            <a:extLst>
              <a:ext uri="{FF2B5EF4-FFF2-40B4-BE49-F238E27FC236}">
                <a16:creationId xmlns:a16="http://schemas.microsoft.com/office/drawing/2014/main" id="{9CE3B071-B2AA-4B1E-92D4-0B13C9EEB657}"/>
              </a:ext>
            </a:extLst>
          </p:cNvPr>
          <p:cNvSpPr/>
          <p:nvPr/>
        </p:nvSpPr>
        <p:spPr>
          <a:xfrm>
            <a:off x="4133348" y="2336208"/>
            <a:ext cx="629998" cy="517525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ПОНАЗ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6" name="R19">
            <a:extLst>
              <a:ext uri="{FF2B5EF4-FFF2-40B4-BE49-F238E27FC236}">
                <a16:creationId xmlns:a16="http://schemas.microsoft.com/office/drawing/2014/main" id="{C2EAF9B1-40C5-4035-9B7B-FF89115BF458}"/>
              </a:ext>
            </a:extLst>
          </p:cNvPr>
          <p:cNvSpPr/>
          <p:nvPr/>
        </p:nvSpPr>
        <p:spPr>
          <a:xfrm>
            <a:off x="331401" y="3090164"/>
            <a:ext cx="628277" cy="517525"/>
          </a:xfrm>
          <a:prstGeom prst="hexagon">
            <a:avLst/>
          </a:prstGeom>
          <a:solidFill>
            <a:srgbClr val="00CC6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arlito" panose="020F0502020204030204" pitchFamily="34" charset="0"/>
                <a:cs typeface="Carlito" panose="020F0502020204030204" pitchFamily="34" charset="0"/>
              </a:rPr>
              <a:t>КОСТР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7" name="R22">
            <a:extLst>
              <a:ext uri="{FF2B5EF4-FFF2-40B4-BE49-F238E27FC236}">
                <a16:creationId xmlns:a16="http://schemas.microsoft.com/office/drawing/2014/main" id="{BE120BA0-8422-45C6-B7D2-035332A08F13}"/>
              </a:ext>
            </a:extLst>
          </p:cNvPr>
          <p:cNvSpPr/>
          <p:nvPr/>
        </p:nvSpPr>
        <p:spPr>
          <a:xfrm>
            <a:off x="3068486" y="2908199"/>
            <a:ext cx="629998" cy="515937"/>
          </a:xfrm>
          <a:prstGeom prst="hexagon">
            <a:avLst/>
          </a:prstGeom>
          <a:solidFill>
            <a:srgbClr val="004C00"/>
          </a:solidFill>
          <a:ln w="25400" cap="flat" cmpd="sng" algn="ctr">
            <a:solidFill>
              <a:srgbClr val="004C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МАНТ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8" name="R23">
            <a:extLst>
              <a:ext uri="{FF2B5EF4-FFF2-40B4-BE49-F238E27FC236}">
                <a16:creationId xmlns:a16="http://schemas.microsoft.com/office/drawing/2014/main" id="{02889D25-9FEB-4D93-B17F-156E0943CF92}"/>
              </a:ext>
            </a:extLst>
          </p:cNvPr>
          <p:cNvSpPr/>
          <p:nvPr/>
        </p:nvSpPr>
        <p:spPr>
          <a:xfrm>
            <a:off x="4679263" y="1492055"/>
            <a:ext cx="629998" cy="515937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39" name="R24">
            <a:extLst>
              <a:ext uri="{FF2B5EF4-FFF2-40B4-BE49-F238E27FC236}">
                <a16:creationId xmlns:a16="http://schemas.microsoft.com/office/drawing/2014/main" id="{8FDD3C95-CCDA-4AEE-AF9C-96FF828F04CB}"/>
              </a:ext>
            </a:extLst>
          </p:cNvPr>
          <p:cNvSpPr/>
          <p:nvPr/>
        </p:nvSpPr>
        <p:spPr>
          <a:xfrm>
            <a:off x="4147208" y="1782656"/>
            <a:ext cx="628278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ПАВ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1" name="R27">
            <a:extLst>
              <a:ext uri="{FF2B5EF4-FFF2-40B4-BE49-F238E27FC236}">
                <a16:creationId xmlns:a16="http://schemas.microsoft.com/office/drawing/2014/main" id="{BEB4EE0B-D5CC-4A3F-88A6-EF3AFA33BAB6}"/>
              </a:ext>
            </a:extLst>
          </p:cNvPr>
          <p:cNvSpPr/>
          <p:nvPr/>
        </p:nvSpPr>
        <p:spPr>
          <a:xfrm>
            <a:off x="381141" y="3660611"/>
            <a:ext cx="629998" cy="517525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НЕР (го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2" name="R29">
            <a:extLst>
              <a:ext uri="{FF2B5EF4-FFF2-40B4-BE49-F238E27FC236}">
                <a16:creationId xmlns:a16="http://schemas.microsoft.com/office/drawing/2014/main" id="{1A0DAB8A-3B9B-4410-B56B-A780E86B482B}"/>
              </a:ext>
            </a:extLst>
          </p:cNvPr>
          <p:cNvSpPr/>
          <p:nvPr/>
        </p:nvSpPr>
        <p:spPr>
          <a:xfrm>
            <a:off x="3607281" y="2025278"/>
            <a:ext cx="628277" cy="515937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ПЫЩ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3" name="R32">
            <a:extLst>
              <a:ext uri="{FF2B5EF4-FFF2-40B4-BE49-F238E27FC236}">
                <a16:creationId xmlns:a16="http://schemas.microsoft.com/office/drawing/2014/main" id="{96115020-A0FC-4E77-9CFD-62520A1BC3C0}"/>
              </a:ext>
            </a:extLst>
          </p:cNvPr>
          <p:cNvSpPr/>
          <p:nvPr/>
        </p:nvSpPr>
        <p:spPr>
          <a:xfrm>
            <a:off x="1441032" y="2556436"/>
            <a:ext cx="629998" cy="517525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ГАЛИЧ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4" name="R34">
            <a:extLst>
              <a:ext uri="{FF2B5EF4-FFF2-40B4-BE49-F238E27FC236}">
                <a16:creationId xmlns:a16="http://schemas.microsoft.com/office/drawing/2014/main" id="{2D8D59CC-7549-4DEC-9F3F-DEA1F23D7B44}"/>
              </a:ext>
            </a:extLst>
          </p:cNvPr>
          <p:cNvSpPr/>
          <p:nvPr/>
        </p:nvSpPr>
        <p:spPr>
          <a:xfrm>
            <a:off x="903648" y="1682128"/>
            <a:ext cx="629998" cy="5175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CC6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СОЛ (мо)</a:t>
            </a:r>
          </a:p>
        </p:txBody>
      </p:sp>
      <p:sp>
        <p:nvSpPr>
          <p:cNvPr id="45" name="R35">
            <a:extLst>
              <a:ext uri="{FF2B5EF4-FFF2-40B4-BE49-F238E27FC236}">
                <a16:creationId xmlns:a16="http://schemas.microsoft.com/office/drawing/2014/main" id="{2CC5AFE0-9C3F-4603-A6F9-BE043C7913B2}"/>
              </a:ext>
            </a:extLst>
          </p:cNvPr>
          <p:cNvSpPr/>
          <p:nvPr/>
        </p:nvSpPr>
        <p:spPr>
          <a:xfrm>
            <a:off x="4680323" y="2044019"/>
            <a:ext cx="628277" cy="515937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ОКТ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6" name="R36">
            <a:extLst>
              <a:ext uri="{FF2B5EF4-FFF2-40B4-BE49-F238E27FC236}">
                <a16:creationId xmlns:a16="http://schemas.microsoft.com/office/drawing/2014/main" id="{4E2286DA-CA04-4C30-8F0D-EE2C4A99601B}"/>
              </a:ext>
            </a:extLst>
          </p:cNvPr>
          <p:cNvSpPr/>
          <p:nvPr/>
        </p:nvSpPr>
        <p:spPr>
          <a:xfrm>
            <a:off x="2014761" y="2310155"/>
            <a:ext cx="629998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ПАРФ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7" name="R37">
            <a:extLst>
              <a:ext uri="{FF2B5EF4-FFF2-40B4-BE49-F238E27FC236}">
                <a16:creationId xmlns:a16="http://schemas.microsoft.com/office/drawing/2014/main" id="{3C01AA93-E34C-4E38-9042-8232D4A0E842}"/>
              </a:ext>
            </a:extLst>
          </p:cNvPr>
          <p:cNvSpPr/>
          <p:nvPr/>
        </p:nvSpPr>
        <p:spPr>
          <a:xfrm>
            <a:off x="1442089" y="3122169"/>
            <a:ext cx="628277" cy="517525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ОСТР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8" name="R38">
            <a:extLst>
              <a:ext uri="{FF2B5EF4-FFF2-40B4-BE49-F238E27FC236}">
                <a16:creationId xmlns:a16="http://schemas.microsoft.com/office/drawing/2014/main" id="{DEC0060E-C039-4E13-8B50-961D17FB4280}"/>
              </a:ext>
            </a:extLst>
          </p:cNvPr>
          <p:cNvSpPr/>
          <p:nvPr/>
        </p:nvSpPr>
        <p:spPr>
          <a:xfrm>
            <a:off x="3092749" y="2344675"/>
            <a:ext cx="628277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МЕЖ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49" name="R41">
            <a:extLst>
              <a:ext uri="{FF2B5EF4-FFF2-40B4-BE49-F238E27FC236}">
                <a16:creationId xmlns:a16="http://schemas.microsoft.com/office/drawing/2014/main" id="{BB344100-0274-42F4-9937-47C670892D30}"/>
              </a:ext>
            </a:extLst>
          </p:cNvPr>
          <p:cNvSpPr/>
          <p:nvPr/>
        </p:nvSpPr>
        <p:spPr>
          <a:xfrm>
            <a:off x="1990121" y="2879108"/>
            <a:ext cx="629998" cy="517525"/>
          </a:xfrm>
          <a:prstGeom prst="hexagon">
            <a:avLst/>
          </a:prstGeom>
          <a:solidFill>
            <a:srgbClr val="FFBE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АНТР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51" name="R42">
            <a:extLst>
              <a:ext uri="{FF2B5EF4-FFF2-40B4-BE49-F238E27FC236}">
                <a16:creationId xmlns:a16="http://schemas.microsoft.com/office/drawing/2014/main" id="{12F937FF-87F7-49EA-B3BA-582074DA02A9}"/>
              </a:ext>
            </a:extLst>
          </p:cNvPr>
          <p:cNvSpPr/>
          <p:nvPr/>
        </p:nvSpPr>
        <p:spPr>
          <a:xfrm>
            <a:off x="1988435" y="3420728"/>
            <a:ext cx="629998" cy="515937"/>
          </a:xfrm>
          <a:prstGeom prst="hexagon">
            <a:avLst/>
          </a:prstGeom>
          <a:solidFill>
            <a:srgbClr val="00CC66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КАДЫЙ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54" name="R9">
            <a:extLst>
              <a:ext uri="{FF2B5EF4-FFF2-40B4-BE49-F238E27FC236}">
                <a16:creationId xmlns:a16="http://schemas.microsoft.com/office/drawing/2014/main" id="{C4AE52AC-DB57-42AD-AAF1-F2D691ED74D2}"/>
              </a:ext>
            </a:extLst>
          </p:cNvPr>
          <p:cNvSpPr/>
          <p:nvPr/>
        </p:nvSpPr>
        <p:spPr>
          <a:xfrm>
            <a:off x="2535162" y="2620777"/>
            <a:ext cx="629998" cy="517525"/>
          </a:xfrm>
          <a:prstGeom prst="hexagon">
            <a:avLst/>
          </a:prstGeom>
          <a:solidFill>
            <a:srgbClr val="004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58" name="R26">
            <a:extLst>
              <a:ext uri="{FF2B5EF4-FFF2-40B4-BE49-F238E27FC236}">
                <a16:creationId xmlns:a16="http://schemas.microsoft.com/office/drawing/2014/main" id="{9E3B7A1C-AA66-4D7A-9B22-B43FEEB159F6}"/>
              </a:ext>
            </a:extLst>
          </p:cNvPr>
          <p:cNvSpPr/>
          <p:nvPr/>
        </p:nvSpPr>
        <p:spPr>
          <a:xfrm>
            <a:off x="2532695" y="3173150"/>
            <a:ext cx="629998" cy="517525"/>
          </a:xfrm>
          <a:prstGeom prst="hexagon">
            <a:avLst/>
          </a:prstGeom>
          <a:solidFill>
            <a:srgbClr val="FFCC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МАК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2461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2A0D3FDD-FC2E-4CA3-BC5B-1841575E8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253849"/>
              </p:ext>
            </p:extLst>
          </p:nvPr>
        </p:nvGraphicFramePr>
        <p:xfrm>
          <a:off x="5469466" y="1125652"/>
          <a:ext cx="616373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8">
                  <a:extLst>
                    <a:ext uri="{9D8B030D-6E8A-4147-A177-3AD203B41FA5}">
                      <a16:colId xmlns:a16="http://schemas.microsoft.com/office/drawing/2014/main" val="3435752379"/>
                    </a:ext>
                  </a:extLst>
                </a:gridCol>
                <a:gridCol w="1403520">
                  <a:extLst>
                    <a:ext uri="{9D8B030D-6E8A-4147-A177-3AD203B41FA5}">
                      <a16:colId xmlns:a16="http://schemas.microsoft.com/office/drawing/2014/main" val="1161814290"/>
                    </a:ext>
                  </a:extLst>
                </a:gridCol>
                <a:gridCol w="1966226">
                  <a:extLst>
                    <a:ext uri="{9D8B030D-6E8A-4147-A177-3AD203B41FA5}">
                      <a16:colId xmlns:a16="http://schemas.microsoft.com/office/drawing/2014/main" val="2829192357"/>
                    </a:ext>
                  </a:extLst>
                </a:gridCol>
                <a:gridCol w="1623230">
                  <a:extLst>
                    <a:ext uri="{9D8B030D-6E8A-4147-A177-3AD203B41FA5}">
                      <a16:colId xmlns:a16="http://schemas.microsoft.com/office/drawing/2014/main" val="1856900563"/>
                    </a:ext>
                  </a:extLst>
                </a:gridCol>
              </a:tblGrid>
              <a:tr h="4560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Название района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Медицинская организация, модернизируемая в рамках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Должности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Источники привлечения кадров в 2026-2030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136741"/>
                  </a:ext>
                </a:extLst>
              </a:tr>
              <a:tr h="605898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err="1">
                          <a:latin typeface="+mn-lt"/>
                          <a:cs typeface="Carlito" panose="020F0502020204030204" pitchFamily="34" charset="0"/>
                        </a:rPr>
                        <a:t>Поназыревский</a:t>
                      </a:r>
                      <a:r>
                        <a:rPr lang="ru-RU" sz="800" b="0" dirty="0">
                          <a:latin typeface="+mn-lt"/>
                          <a:cs typeface="Carlito" panose="020F0502020204030204" pitchFamily="34" charset="0"/>
                        </a:rPr>
                        <a:t> округ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ОГБУЗ "Шарьинская 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центральная районная больница 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 Каверина В.Ф."</a:t>
                      </a:r>
                    </a:p>
                    <a:p>
                      <a:pPr algn="ctr"/>
                      <a:endParaRPr lang="ru-RU" sz="8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врач-терапевт участковый- 1 шт. ед., </a:t>
                      </a:r>
                    </a:p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врач-педиатр участковый - 1 шт. ед.,</a:t>
                      </a:r>
                    </a:p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врач-оториноларинголог – 1 шт. ед.,</a:t>
                      </a:r>
                    </a:p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врач-акушер-гинеколог - 1 шт.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Целевое обучение в ФГБОУ ВО Кировский ГМУ Минздрава России трудоустройство по программе «Земский доктор»</a:t>
                      </a:r>
                    </a:p>
                    <a:p>
                      <a:pPr algn="ctr"/>
                      <a:endParaRPr lang="ru-RU" sz="800" i="1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10477"/>
                  </a:ext>
                </a:extLst>
              </a:tr>
              <a:tr h="60589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Пыщугский</a:t>
                      </a:r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округ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ОГБУЗ "Шарьинская 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центральная районная больница 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 Каверина В.Ф."</a:t>
                      </a:r>
                      <a:endParaRPr lang="ru-RU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врач-терапевт участковый - шт. ед., врач-хирург – 1 шт.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Целевое обучение в ФГБОУ ВО Кировский ГМУ Минздрава России, в ФГБОУ ВО Ярославский  ГМУ Минздрава России трудоустройство по программе «Земский доктор»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Шарьинский район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ОГБУЗ "Шарьинская 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центральная районная больница 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им. Каверина В.Ф."</a:t>
                      </a:r>
                      <a:endParaRPr lang="ru-RU" sz="800" dirty="0">
                        <a:latin typeface="Carlito" panose="020F0502020204030204" pitchFamily="34" charset="0"/>
                        <a:cs typeface="Carlito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врач-терапевт участковый - 2 шт.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Целевое обучение в ФГБОУ ВО Кировский ГМУ Минздрава России, трудоустройство по программе «Земский доктор»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577337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Буйский</a:t>
                      </a:r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район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ОГБУЗ «</a:t>
                      </a:r>
                      <a:r>
                        <a:rPr lang="ru-RU" sz="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Буйская</a:t>
                      </a:r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ru-RU" sz="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центральная районная больница»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врач-терапевт участковый - 4 шт. ед., врач-педиатр участковый – 2 шт.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Целевое обучение в ФГБОУ ВО Ярославский ГМУ Минздрава России, трудоустройство по программе «Земский доктор»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960077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городской округ город Волгореченск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ОГБУЗ «</a:t>
                      </a:r>
                      <a:r>
                        <a:rPr lang="ru-RU" sz="800" dirty="0" err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Волгореченская</a:t>
                      </a:r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городская больница»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врач-терапевт участковый - 3 шт. ед., врач-педиатр участковый – 1 шт. ед., врач-невролог – 1 шт. ед., </a:t>
                      </a:r>
                    </a:p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врач-оториноларинголог – 1 шт.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i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Целевое обучение в ФГБОУ ВО Ярославский ГМУ Минздрава </a:t>
                      </a:r>
                      <a:r>
                        <a:rPr lang="ru-RU" sz="800" i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России, трудоустройство </a:t>
                      </a:r>
                      <a:r>
                        <a:rPr lang="ru-RU" sz="800" i="1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по программе «Земский доктор»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744139"/>
                  </a:ext>
                </a:extLst>
              </a:tr>
              <a:tr h="45600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Кадыйский</a:t>
                      </a:r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район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ОГБУЗ «</a:t>
                      </a:r>
                      <a:r>
                        <a:rPr lang="ru-RU" sz="800" dirty="0" err="1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Кадыйская</a:t>
                      </a:r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 районная больница»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врач-терапевт участковый - 1 шт.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Carlito" panose="020F0502020204030204" pitchFamily="34" charset="0"/>
                          <a:cs typeface="Carlito" panose="020F0502020204030204" pitchFamily="34" charset="0"/>
                        </a:rPr>
                        <a:t>Целевое обучение в ФГБОУ ВО Ярославский ГМУ Минздрава России, трудоустройство по программе «Земский доктор»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570744"/>
                  </a:ext>
                </a:extLst>
              </a:tr>
            </a:tbl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51CD44-B1B0-22E3-F0F6-198BF4C5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Обеспеченность кадрами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870BC-9CA2-2172-BF90-3727E7D74F1D}"/>
              </a:ext>
            </a:extLst>
          </p:cNvPr>
          <p:cNvSpPr txBox="1"/>
          <p:nvPr/>
        </p:nvSpPr>
        <p:spPr>
          <a:xfrm>
            <a:off x="263525" y="728663"/>
            <a:ext cx="50655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Carlito" panose="020F0502020204030204" pitchFamily="34" charset="0"/>
                <a:cs typeface="Carlito" panose="020F0502020204030204" pitchFamily="34" charset="0"/>
              </a:rPr>
              <a:t>Обеспеченность врачами на 10 тыс. населения (ПМСП)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EDBD0E2-E1DC-7044-D128-2B7A0A1C1B79}"/>
              </a:ext>
            </a:extLst>
          </p:cNvPr>
          <p:cNvSpPr txBox="1"/>
          <p:nvPr/>
        </p:nvSpPr>
        <p:spPr>
          <a:xfrm>
            <a:off x="5637807" y="728663"/>
            <a:ext cx="62906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600" b="1">
                <a:latin typeface="Carlito" panose="020F0502020204030204" pitchFamily="34" charset="0"/>
                <a:cs typeface="Carlito" panose="020F0502020204030204" pitchFamily="34" charset="0"/>
              </a:defRPr>
            </a:lvl1pPr>
          </a:lstStyle>
          <a:p>
            <a:pPr algn="ctr"/>
            <a:r>
              <a:rPr lang="ru-RU"/>
              <a:t>ТОП-6 </a:t>
            </a:r>
            <a:r>
              <a:rPr lang="ru-RU" dirty="0"/>
              <a:t>районов с </a:t>
            </a:r>
            <a:r>
              <a:rPr lang="ru-RU"/>
              <a:t>самой низкой обеспеченностью </a:t>
            </a:r>
            <a:r>
              <a:rPr lang="ru-RU" dirty="0"/>
              <a:t>кадрами</a:t>
            </a:r>
          </a:p>
        </p:txBody>
      </p:sp>
      <p:sp>
        <p:nvSpPr>
          <p:cNvPr id="188" name="R27">
            <a:extLst>
              <a:ext uri="{FF2B5EF4-FFF2-40B4-BE49-F238E27FC236}">
                <a16:creationId xmlns:a16="http://schemas.microsoft.com/office/drawing/2014/main" id="{6D11BFBF-9014-433E-9012-0CC03F63CE2D}"/>
              </a:ext>
            </a:extLst>
          </p:cNvPr>
          <p:cNvSpPr/>
          <p:nvPr/>
        </p:nvSpPr>
        <p:spPr>
          <a:xfrm flipV="1">
            <a:off x="473955" y="4657336"/>
            <a:ext cx="258108" cy="229899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b="1" dirty="0">
              <a:solidFill>
                <a:srgbClr val="FFFFF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E162B41-E85B-CCD6-9D60-5F9473BE556C}"/>
              </a:ext>
            </a:extLst>
          </p:cNvPr>
          <p:cNvSpPr txBox="1"/>
          <p:nvPr/>
        </p:nvSpPr>
        <p:spPr>
          <a:xfrm>
            <a:off x="3175760" y="5397042"/>
            <a:ext cx="16321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Carlito" panose="020F0502020204030204" pitchFamily="34" charset="0"/>
                <a:cs typeface="Carlito" panose="020F0502020204030204" pitchFamily="34" charset="0"/>
              </a:rPr>
              <a:t>от 0 до 3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D9F9BCD-8CB2-A2AA-684A-A6F1C46985E7}"/>
              </a:ext>
            </a:extLst>
          </p:cNvPr>
          <p:cNvSpPr txBox="1"/>
          <p:nvPr/>
        </p:nvSpPr>
        <p:spPr>
          <a:xfrm>
            <a:off x="854648" y="4664563"/>
            <a:ext cx="25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Carlito" panose="020F0502020204030204" pitchFamily="34" charset="0"/>
                <a:cs typeface="Carlito" panose="020F0502020204030204" pitchFamily="34" charset="0"/>
              </a:rPr>
              <a:t>2</a:t>
            </a:r>
          </a:p>
        </p:txBody>
      </p:sp>
      <p:grpSp>
        <p:nvGrpSpPr>
          <p:cNvPr id="6" name="Группа 190">
            <a:extLst>
              <a:ext uri="{FF2B5EF4-FFF2-40B4-BE49-F238E27FC236}">
                <a16:creationId xmlns:a16="http://schemas.microsoft.com/office/drawing/2014/main" id="{25A50864-09A6-1682-662A-D6561E60DAB8}"/>
              </a:ext>
            </a:extLst>
          </p:cNvPr>
          <p:cNvGrpSpPr/>
          <p:nvPr/>
        </p:nvGrpSpPr>
        <p:grpSpPr>
          <a:xfrm>
            <a:off x="473955" y="5004973"/>
            <a:ext cx="2202477" cy="608424"/>
            <a:chOff x="286345" y="4127669"/>
            <a:chExt cx="2202477" cy="571718"/>
          </a:xfrm>
        </p:grpSpPr>
        <p:sp>
          <p:nvSpPr>
            <p:cNvPr id="192" name="R4">
              <a:extLst>
                <a:ext uri="{FF2B5EF4-FFF2-40B4-BE49-F238E27FC236}">
                  <a16:creationId xmlns:a16="http://schemas.microsoft.com/office/drawing/2014/main" id="{C4577A61-D1A0-0CFF-53B2-BCCDBCA683BE}"/>
                </a:ext>
              </a:extLst>
            </p:cNvPr>
            <p:cNvSpPr/>
            <p:nvPr/>
          </p:nvSpPr>
          <p:spPr>
            <a:xfrm flipV="1">
              <a:off x="286345" y="4127669"/>
              <a:ext cx="258108" cy="229899"/>
            </a:xfrm>
            <a:prstGeom prst="hexagon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0" rIns="12700" rtlCol="0" anchor="ctr" anchorCtr="1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endParaRP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D2CBDF4A-98BC-97CF-0448-8610B6276864}"/>
                </a:ext>
              </a:extLst>
            </p:cNvPr>
            <p:cNvSpPr txBox="1"/>
            <p:nvPr/>
          </p:nvSpPr>
          <p:spPr>
            <a:xfrm>
              <a:off x="856667" y="4545499"/>
              <a:ext cx="1632155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dirty="0">
                  <a:latin typeface="Carlito" panose="020F0502020204030204" pitchFamily="34" charset="0"/>
                  <a:cs typeface="Carlito" panose="020F0502020204030204" pitchFamily="34" charset="0"/>
                </a:rPr>
                <a:t>от 5 до 8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9FEDE7D7-9834-611E-379E-71F5116A0DF7}"/>
                </a:ext>
              </a:extLst>
            </p:cNvPr>
            <p:cNvSpPr txBox="1"/>
            <p:nvPr/>
          </p:nvSpPr>
          <p:spPr>
            <a:xfrm>
              <a:off x="667038" y="4134896"/>
              <a:ext cx="25067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400" dirty="0">
                  <a:latin typeface="Carlito" panose="020F0502020204030204" pitchFamily="34" charset="0"/>
                  <a:cs typeface="Carlito" panose="020F0502020204030204" pitchFamily="34" charset="0"/>
                </a:rPr>
                <a:t>3</a:t>
              </a:r>
            </a:p>
          </p:txBody>
        </p:sp>
      </p:grpSp>
      <p:sp>
        <p:nvSpPr>
          <p:cNvPr id="196" name="R41">
            <a:extLst>
              <a:ext uri="{FF2B5EF4-FFF2-40B4-BE49-F238E27FC236}">
                <a16:creationId xmlns:a16="http://schemas.microsoft.com/office/drawing/2014/main" id="{1351D712-34C7-C161-8AC0-0B1031F8157A}"/>
              </a:ext>
            </a:extLst>
          </p:cNvPr>
          <p:cNvSpPr/>
          <p:nvPr/>
        </p:nvSpPr>
        <p:spPr>
          <a:xfrm flipV="1">
            <a:off x="473953" y="5401731"/>
            <a:ext cx="279579" cy="252289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b="1" dirty="0">
              <a:solidFill>
                <a:srgbClr val="FFFFF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4CE5C56-E473-35EB-5AE1-61C6FB797354}"/>
              </a:ext>
            </a:extLst>
          </p:cNvPr>
          <p:cNvSpPr txBox="1"/>
          <p:nvPr/>
        </p:nvSpPr>
        <p:spPr>
          <a:xfrm>
            <a:off x="3093212" y="5019212"/>
            <a:ext cx="16321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Carlito" panose="020F0502020204030204" pitchFamily="34" charset="0"/>
                <a:cs typeface="Carlito" panose="020F0502020204030204" pitchFamily="34" charset="0"/>
              </a:rPr>
              <a:t>   от 3 до 5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A3918DB-99DC-3249-A0F8-791B84D55230}"/>
              </a:ext>
            </a:extLst>
          </p:cNvPr>
          <p:cNvSpPr txBox="1"/>
          <p:nvPr/>
        </p:nvSpPr>
        <p:spPr>
          <a:xfrm>
            <a:off x="871582" y="5432272"/>
            <a:ext cx="25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Carlito" panose="020F0502020204030204" pitchFamily="34" charset="0"/>
                <a:cs typeface="Carlito" panose="020F0502020204030204" pitchFamily="34" charset="0"/>
              </a:rPr>
              <a:t>7</a:t>
            </a:r>
          </a:p>
        </p:txBody>
      </p:sp>
      <p:sp>
        <p:nvSpPr>
          <p:cNvPr id="200" name="R3">
            <a:extLst>
              <a:ext uri="{FF2B5EF4-FFF2-40B4-BE49-F238E27FC236}">
                <a16:creationId xmlns:a16="http://schemas.microsoft.com/office/drawing/2014/main" id="{DD6A93F8-9F04-268F-103D-9C9C118CE243}"/>
              </a:ext>
            </a:extLst>
          </p:cNvPr>
          <p:cNvSpPr/>
          <p:nvPr/>
        </p:nvSpPr>
        <p:spPr>
          <a:xfrm flipV="1">
            <a:off x="2387422" y="4928437"/>
            <a:ext cx="258108" cy="229899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b="1" dirty="0">
              <a:solidFill>
                <a:srgbClr val="FFFFF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C2E7307-6624-920A-150C-5BFF877DA40F}"/>
              </a:ext>
            </a:extLst>
          </p:cNvPr>
          <p:cNvSpPr txBox="1"/>
          <p:nvPr/>
        </p:nvSpPr>
        <p:spPr>
          <a:xfrm>
            <a:off x="1024467" y="5068107"/>
            <a:ext cx="153343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Carlito" panose="020F0502020204030204" pitchFamily="34" charset="0"/>
                <a:cs typeface="Carlito" panose="020F0502020204030204" pitchFamily="34" charset="0"/>
              </a:rPr>
              <a:t>от  8 до 10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5C5B96F-B9DA-8867-5271-917630A3F545}"/>
              </a:ext>
            </a:extLst>
          </p:cNvPr>
          <p:cNvSpPr txBox="1"/>
          <p:nvPr/>
        </p:nvSpPr>
        <p:spPr>
          <a:xfrm>
            <a:off x="2818915" y="4961064"/>
            <a:ext cx="25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Carlito" panose="020F0502020204030204" pitchFamily="34" charset="0"/>
                <a:cs typeface="Carlito" panose="020F0502020204030204" pitchFamily="34" charset="0"/>
              </a:rPr>
              <a:t>11</a:t>
            </a:r>
          </a:p>
        </p:txBody>
      </p:sp>
      <p:sp>
        <p:nvSpPr>
          <p:cNvPr id="204" name="R11">
            <a:extLst>
              <a:ext uri="{FF2B5EF4-FFF2-40B4-BE49-F238E27FC236}">
                <a16:creationId xmlns:a16="http://schemas.microsoft.com/office/drawing/2014/main" id="{CF81CF28-320E-C115-0DC2-CD6D7F8032C5}"/>
              </a:ext>
            </a:extLst>
          </p:cNvPr>
          <p:cNvSpPr/>
          <p:nvPr/>
        </p:nvSpPr>
        <p:spPr>
          <a:xfrm flipV="1">
            <a:off x="2380542" y="5299769"/>
            <a:ext cx="257403" cy="229900"/>
          </a:xfrm>
          <a:prstGeom prst="hexag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" b="1" dirty="0">
              <a:solidFill>
                <a:srgbClr val="FFFFFF"/>
              </a:solidFill>
              <a:latin typeface="Carlito" panose="020F0502020204030204" pitchFamily="34" charset="0"/>
              <a:cs typeface="Carlito" panose="020F050202020403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7C5953B-ACD9-9C43-45C8-0BAB1165C831}"/>
              </a:ext>
            </a:extLst>
          </p:cNvPr>
          <p:cNvSpPr txBox="1"/>
          <p:nvPr/>
        </p:nvSpPr>
        <p:spPr>
          <a:xfrm>
            <a:off x="1007533" y="4704035"/>
            <a:ext cx="1541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Carlito" panose="020F0502020204030204" pitchFamily="34" charset="0"/>
                <a:cs typeface="Carlito" panose="020F0502020204030204" pitchFamily="34" charset="0"/>
              </a:rPr>
              <a:t> от 10 до 13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7D161EB-2F33-A5D8-FC05-EE79C98DDFFF}"/>
              </a:ext>
            </a:extLst>
          </p:cNvPr>
          <p:cNvSpPr txBox="1"/>
          <p:nvPr/>
        </p:nvSpPr>
        <p:spPr>
          <a:xfrm>
            <a:off x="2810448" y="5332397"/>
            <a:ext cx="2506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Carlito" panose="020F0502020204030204" pitchFamily="34" charset="0"/>
                <a:cs typeface="Carlito" panose="020F0502020204030204" pitchFamily="34" charset="0"/>
              </a:rPr>
              <a:t>2</a:t>
            </a:r>
          </a:p>
        </p:txBody>
      </p:sp>
      <p:sp>
        <p:nvSpPr>
          <p:cNvPr id="77" name="R2">
            <a:extLst>
              <a:ext uri="{FF2B5EF4-FFF2-40B4-BE49-F238E27FC236}">
                <a16:creationId xmlns:a16="http://schemas.microsoft.com/office/drawing/2014/main" id="{00000000-0008-0000-5400-000003000000}"/>
              </a:ext>
            </a:extLst>
          </p:cNvPr>
          <p:cNvSpPr/>
          <p:nvPr/>
        </p:nvSpPr>
        <p:spPr>
          <a:xfrm>
            <a:off x="1110541" y="2033482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СУС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78" name="R4">
            <a:extLst>
              <a:ext uri="{FF2B5EF4-FFF2-40B4-BE49-F238E27FC236}">
                <a16:creationId xmlns:a16="http://schemas.microsoft.com/office/drawing/2014/main" id="{00000000-0008-0000-5400-000005000000}"/>
              </a:ext>
            </a:extLst>
          </p:cNvPr>
          <p:cNvSpPr/>
          <p:nvPr/>
        </p:nvSpPr>
        <p:spPr>
          <a:xfrm>
            <a:off x="2532780" y="1771528"/>
            <a:ext cx="581025" cy="517525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КОЛ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79" name="R5">
            <a:extLst>
              <a:ext uri="{FF2B5EF4-FFF2-40B4-BE49-F238E27FC236}">
                <a16:creationId xmlns:a16="http://schemas.microsoft.com/office/drawing/2014/main" id="{00000000-0008-0000-5400-000006000000}"/>
              </a:ext>
            </a:extLst>
          </p:cNvPr>
          <p:cNvSpPr/>
          <p:nvPr/>
        </p:nvSpPr>
        <p:spPr>
          <a:xfrm>
            <a:off x="3461122" y="2313548"/>
            <a:ext cx="579437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ШАРЬЯ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))</a:t>
            </a:r>
          </a:p>
        </p:txBody>
      </p:sp>
      <p:sp>
        <p:nvSpPr>
          <p:cNvPr id="80" name="R6">
            <a:extLst>
              <a:ext uri="{FF2B5EF4-FFF2-40B4-BE49-F238E27FC236}">
                <a16:creationId xmlns:a16="http://schemas.microsoft.com/office/drawing/2014/main" id="{00000000-0008-0000-5400-000007000000}"/>
              </a:ext>
            </a:extLst>
          </p:cNvPr>
          <p:cNvSpPr/>
          <p:nvPr/>
        </p:nvSpPr>
        <p:spPr>
          <a:xfrm>
            <a:off x="1585113" y="1757527"/>
            <a:ext cx="581025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ЧУХ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1" name="R9">
            <a:extLst>
              <a:ext uri="{FF2B5EF4-FFF2-40B4-BE49-F238E27FC236}">
                <a16:creationId xmlns:a16="http://schemas.microsoft.com/office/drawing/2014/main" id="{00000000-0008-0000-5400-00000A000000}"/>
              </a:ext>
            </a:extLst>
          </p:cNvPr>
          <p:cNvSpPr/>
          <p:nvPr/>
        </p:nvSpPr>
        <p:spPr>
          <a:xfrm>
            <a:off x="2518950" y="2305333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НЕЯ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2" name="R10">
            <a:extLst>
              <a:ext uri="{FF2B5EF4-FFF2-40B4-BE49-F238E27FC236}">
                <a16:creationId xmlns:a16="http://schemas.microsoft.com/office/drawing/2014/main" id="{00000000-0008-0000-5400-00000B000000}"/>
              </a:ext>
            </a:extLst>
          </p:cNvPr>
          <p:cNvSpPr/>
          <p:nvPr/>
        </p:nvSpPr>
        <p:spPr>
          <a:xfrm>
            <a:off x="647638" y="1755941"/>
            <a:ext cx="581025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БУЙ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3" name="R11">
            <a:extLst>
              <a:ext uri="{FF2B5EF4-FFF2-40B4-BE49-F238E27FC236}">
                <a16:creationId xmlns:a16="http://schemas.microsoft.com/office/drawing/2014/main" id="{00000000-0008-0000-5400-00000C000000}"/>
              </a:ext>
            </a:extLst>
          </p:cNvPr>
          <p:cNvSpPr/>
          <p:nvPr/>
        </p:nvSpPr>
        <p:spPr>
          <a:xfrm>
            <a:off x="1104285" y="3086975"/>
            <a:ext cx="579437" cy="517525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КРАСН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4" name="R13">
            <a:extLst>
              <a:ext uri="{FF2B5EF4-FFF2-40B4-BE49-F238E27FC236}">
                <a16:creationId xmlns:a16="http://schemas.microsoft.com/office/drawing/2014/main" id="{00000000-0008-0000-5400-00000E000000}"/>
              </a:ext>
            </a:extLst>
          </p:cNvPr>
          <p:cNvSpPr/>
          <p:nvPr/>
        </p:nvSpPr>
        <p:spPr>
          <a:xfrm>
            <a:off x="1115217" y="2563835"/>
            <a:ext cx="581025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СУД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5" name="R14">
            <a:extLst>
              <a:ext uri="{FF2B5EF4-FFF2-40B4-BE49-F238E27FC236}">
                <a16:creationId xmlns:a16="http://schemas.microsoft.com/office/drawing/2014/main" id="{00000000-0008-0000-5400-00000F000000}"/>
              </a:ext>
            </a:extLst>
          </p:cNvPr>
          <p:cNvSpPr/>
          <p:nvPr/>
        </p:nvSpPr>
        <p:spPr>
          <a:xfrm>
            <a:off x="1099975" y="3632086"/>
            <a:ext cx="579437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ВОЛГ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6" name="R15">
            <a:extLst>
              <a:ext uri="{FF2B5EF4-FFF2-40B4-BE49-F238E27FC236}">
                <a16:creationId xmlns:a16="http://schemas.microsoft.com/office/drawing/2014/main" id="{00000000-0008-0000-5400-000010000000}"/>
              </a:ext>
            </a:extLst>
          </p:cNvPr>
          <p:cNvSpPr/>
          <p:nvPr/>
        </p:nvSpPr>
        <p:spPr>
          <a:xfrm>
            <a:off x="3918317" y="2053317"/>
            <a:ext cx="581025" cy="517525"/>
          </a:xfrm>
          <a:prstGeom prst="hexag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ПОНАЗ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7" name="R19">
            <a:extLst>
              <a:ext uri="{FF2B5EF4-FFF2-40B4-BE49-F238E27FC236}">
                <a16:creationId xmlns:a16="http://schemas.microsoft.com/office/drawing/2014/main" id="{00000000-0008-0000-5400-000014000000}"/>
              </a:ext>
            </a:extLst>
          </p:cNvPr>
          <p:cNvSpPr/>
          <p:nvPr/>
        </p:nvSpPr>
        <p:spPr>
          <a:xfrm>
            <a:off x="628012" y="2814823"/>
            <a:ext cx="579437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КОСТР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88" name="R22">
            <a:extLst>
              <a:ext uri="{FF2B5EF4-FFF2-40B4-BE49-F238E27FC236}">
                <a16:creationId xmlns:a16="http://schemas.microsoft.com/office/drawing/2014/main" id="{00000000-0008-0000-5400-000017000000}"/>
              </a:ext>
            </a:extLst>
          </p:cNvPr>
          <p:cNvSpPr/>
          <p:nvPr/>
        </p:nvSpPr>
        <p:spPr>
          <a:xfrm>
            <a:off x="3001863" y="2601980"/>
            <a:ext cx="581025" cy="515937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МАНТ (го)</a:t>
            </a:r>
          </a:p>
        </p:txBody>
      </p:sp>
      <p:sp>
        <p:nvSpPr>
          <p:cNvPr id="89" name="R23">
            <a:extLst>
              <a:ext uri="{FF2B5EF4-FFF2-40B4-BE49-F238E27FC236}">
                <a16:creationId xmlns:a16="http://schemas.microsoft.com/office/drawing/2014/main" id="{00000000-0008-0000-5400-000018000000}"/>
              </a:ext>
            </a:extLst>
          </p:cNvPr>
          <p:cNvSpPr/>
          <p:nvPr/>
        </p:nvSpPr>
        <p:spPr>
          <a:xfrm>
            <a:off x="4389960" y="1264942"/>
            <a:ext cx="581025" cy="515937"/>
          </a:xfrm>
          <a:prstGeom prst="hexagon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ВОХ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0" name="R24">
            <a:extLst>
              <a:ext uri="{FF2B5EF4-FFF2-40B4-BE49-F238E27FC236}">
                <a16:creationId xmlns:a16="http://schemas.microsoft.com/office/drawing/2014/main" id="{00000000-0008-0000-5400-000019000000}"/>
              </a:ext>
            </a:extLst>
          </p:cNvPr>
          <p:cNvSpPr/>
          <p:nvPr/>
        </p:nvSpPr>
        <p:spPr>
          <a:xfrm>
            <a:off x="3917000" y="1515924"/>
            <a:ext cx="579438" cy="517525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ПАВ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1" name="R26">
            <a:extLst>
              <a:ext uri="{FF2B5EF4-FFF2-40B4-BE49-F238E27FC236}">
                <a16:creationId xmlns:a16="http://schemas.microsoft.com/office/drawing/2014/main" id="{00000000-0008-0000-5400-00001B000000}"/>
              </a:ext>
            </a:extLst>
          </p:cNvPr>
          <p:cNvSpPr/>
          <p:nvPr/>
        </p:nvSpPr>
        <p:spPr>
          <a:xfrm>
            <a:off x="2518950" y="2836139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МАК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2" name="R27">
            <a:extLst>
              <a:ext uri="{FF2B5EF4-FFF2-40B4-BE49-F238E27FC236}">
                <a16:creationId xmlns:a16="http://schemas.microsoft.com/office/drawing/2014/main" id="{00000000-0008-0000-5400-00001C000000}"/>
              </a:ext>
            </a:extLst>
          </p:cNvPr>
          <p:cNvSpPr/>
          <p:nvPr/>
        </p:nvSpPr>
        <p:spPr>
          <a:xfrm>
            <a:off x="633009" y="3355934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НЕР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3" name="R29">
            <a:extLst>
              <a:ext uri="{FF2B5EF4-FFF2-40B4-BE49-F238E27FC236}">
                <a16:creationId xmlns:a16="http://schemas.microsoft.com/office/drawing/2014/main" id="{00000000-0008-0000-5400-00001E000000}"/>
              </a:ext>
            </a:extLst>
          </p:cNvPr>
          <p:cNvSpPr/>
          <p:nvPr/>
        </p:nvSpPr>
        <p:spPr>
          <a:xfrm>
            <a:off x="3452655" y="1782408"/>
            <a:ext cx="579437" cy="515937"/>
          </a:xfrm>
          <a:prstGeom prst="hexag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ПЫЩ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4" name="R32">
            <a:extLst>
              <a:ext uri="{FF2B5EF4-FFF2-40B4-BE49-F238E27FC236}">
                <a16:creationId xmlns:a16="http://schemas.microsoft.com/office/drawing/2014/main" id="{00000000-0008-0000-5400-000021000000}"/>
              </a:ext>
            </a:extLst>
          </p:cNvPr>
          <p:cNvSpPr/>
          <p:nvPr/>
        </p:nvSpPr>
        <p:spPr>
          <a:xfrm>
            <a:off x="1588746" y="2292562"/>
            <a:ext cx="581025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ГАЛИЧ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го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 и 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5" name="R34">
            <a:extLst>
              <a:ext uri="{FF2B5EF4-FFF2-40B4-BE49-F238E27FC236}">
                <a16:creationId xmlns:a16="http://schemas.microsoft.com/office/drawing/2014/main" id="{00000000-0008-0000-5400-000023000000}"/>
              </a:ext>
            </a:extLst>
          </p:cNvPr>
          <p:cNvSpPr/>
          <p:nvPr/>
        </p:nvSpPr>
        <p:spPr>
          <a:xfrm>
            <a:off x="1113947" y="1502685"/>
            <a:ext cx="581025" cy="5175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СОЛ (</a:t>
            </a:r>
            <a:r>
              <a:rPr lang="ru-RU" dirty="0" err="1"/>
              <a:t>мр</a:t>
            </a:r>
            <a:r>
              <a:rPr lang="ru-RU" dirty="0"/>
              <a:t>)</a:t>
            </a:r>
          </a:p>
        </p:txBody>
      </p:sp>
      <p:sp>
        <p:nvSpPr>
          <p:cNvPr id="96" name="R35">
            <a:extLst>
              <a:ext uri="{FF2B5EF4-FFF2-40B4-BE49-F238E27FC236}">
                <a16:creationId xmlns:a16="http://schemas.microsoft.com/office/drawing/2014/main" id="{00000000-0008-0000-5400-000024000000}"/>
              </a:ext>
            </a:extLst>
          </p:cNvPr>
          <p:cNvSpPr/>
          <p:nvPr/>
        </p:nvSpPr>
        <p:spPr>
          <a:xfrm>
            <a:off x="4384772" y="1794262"/>
            <a:ext cx="579437" cy="515937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ОКТ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7" name="R36">
            <a:extLst>
              <a:ext uri="{FF2B5EF4-FFF2-40B4-BE49-F238E27FC236}">
                <a16:creationId xmlns:a16="http://schemas.microsoft.com/office/drawing/2014/main" id="{00000000-0008-0000-5400-000025000000}"/>
              </a:ext>
            </a:extLst>
          </p:cNvPr>
          <p:cNvSpPr/>
          <p:nvPr/>
        </p:nvSpPr>
        <p:spPr>
          <a:xfrm>
            <a:off x="2056664" y="2009797"/>
            <a:ext cx="581025" cy="517525"/>
          </a:xfrm>
          <a:prstGeom prst="hexagon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ПАРФ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8" name="R37">
            <a:extLst>
              <a:ext uri="{FF2B5EF4-FFF2-40B4-BE49-F238E27FC236}">
                <a16:creationId xmlns:a16="http://schemas.microsoft.com/office/drawing/2014/main" id="{00000000-0008-0000-5400-000026000000}"/>
              </a:ext>
            </a:extLst>
          </p:cNvPr>
          <p:cNvSpPr/>
          <p:nvPr/>
        </p:nvSpPr>
        <p:spPr>
          <a:xfrm>
            <a:off x="1575857" y="2816661"/>
            <a:ext cx="579437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ОСТР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99" name="R38">
            <a:extLst>
              <a:ext uri="{FF2B5EF4-FFF2-40B4-BE49-F238E27FC236}">
                <a16:creationId xmlns:a16="http://schemas.microsoft.com/office/drawing/2014/main" id="{00000000-0008-0000-5400-000027000000}"/>
              </a:ext>
            </a:extLst>
          </p:cNvPr>
          <p:cNvSpPr/>
          <p:nvPr/>
        </p:nvSpPr>
        <p:spPr>
          <a:xfrm>
            <a:off x="2990905" y="2055194"/>
            <a:ext cx="579437" cy="517525"/>
          </a:xfrm>
          <a:prstGeom prst="hexagon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МЕЖ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мо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0" name="R41">
            <a:extLst>
              <a:ext uri="{FF2B5EF4-FFF2-40B4-BE49-F238E27FC236}">
                <a16:creationId xmlns:a16="http://schemas.microsoft.com/office/drawing/2014/main" id="{00000000-0008-0000-5400-00002A000000}"/>
              </a:ext>
            </a:extLst>
          </p:cNvPr>
          <p:cNvSpPr/>
          <p:nvPr/>
        </p:nvSpPr>
        <p:spPr>
          <a:xfrm>
            <a:off x="2049728" y="2544377"/>
            <a:ext cx="581025" cy="517525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АНТР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  <p:sp>
        <p:nvSpPr>
          <p:cNvPr id="101" name="R42">
            <a:extLst>
              <a:ext uri="{FF2B5EF4-FFF2-40B4-BE49-F238E27FC236}">
                <a16:creationId xmlns:a16="http://schemas.microsoft.com/office/drawing/2014/main" id="{00000000-0008-0000-5400-00002B000000}"/>
              </a:ext>
            </a:extLst>
          </p:cNvPr>
          <p:cNvSpPr/>
          <p:nvPr/>
        </p:nvSpPr>
        <p:spPr>
          <a:xfrm>
            <a:off x="2043369" y="3082199"/>
            <a:ext cx="581025" cy="515937"/>
          </a:xfrm>
          <a:prstGeom prst="hexagon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0" rIns="1270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КАДЫЙ (</a:t>
            </a:r>
            <a:r>
              <a:rPr lang="ru-RU" sz="800" b="1" dirty="0" err="1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мр</a:t>
            </a:r>
            <a:r>
              <a:rPr lang="ru-RU" sz="800" b="1" dirty="0">
                <a:solidFill>
                  <a:srgbClr val="FFFFFF"/>
                </a:solidFill>
                <a:latin typeface="Carlito" panose="020F0502020204030204" pitchFamily="34" charset="0"/>
                <a:cs typeface="Carlito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89428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7B7524-A6F7-4165-92DE-467A3E21B62E}"/>
              </a:ext>
            </a:extLst>
          </p:cNvPr>
          <p:cNvSpPr txBox="1">
            <a:spLocks/>
          </p:cNvSpPr>
          <p:nvPr/>
        </p:nvSpPr>
        <p:spPr>
          <a:xfrm>
            <a:off x="639957" y="698143"/>
            <a:ext cx="10912086" cy="4445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defRPr>
            </a:lvl1pPr>
          </a:lstStyle>
          <a:p>
            <a:r>
              <a:rPr lang="ru-RU" dirty="0"/>
              <a:t>Мероприятия строительства объектов первичного звена здравоохранения Костромской области </a:t>
            </a:r>
            <a:br>
              <a:rPr lang="ru-RU" dirty="0"/>
            </a:br>
            <a:r>
              <a:rPr lang="ru-RU" dirty="0"/>
              <a:t>на 2026-2030 гг.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0478E11-D2EB-451B-AC3A-68CDA127B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75467"/>
              </p:ext>
            </p:extLst>
          </p:nvPr>
        </p:nvGraphicFramePr>
        <p:xfrm>
          <a:off x="362223" y="1652631"/>
          <a:ext cx="11385786" cy="251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869">
                  <a:extLst>
                    <a:ext uri="{9D8B030D-6E8A-4147-A177-3AD203B41FA5}">
                      <a16:colId xmlns:a16="http://schemas.microsoft.com/office/drawing/2014/main" val="1727817881"/>
                    </a:ext>
                  </a:extLst>
                </a:gridCol>
                <a:gridCol w="1107347">
                  <a:extLst>
                    <a:ext uri="{9D8B030D-6E8A-4147-A177-3AD203B41FA5}">
                      <a16:colId xmlns:a16="http://schemas.microsoft.com/office/drawing/2014/main" val="2148294826"/>
                    </a:ext>
                  </a:extLst>
                </a:gridCol>
                <a:gridCol w="1442906">
                  <a:extLst>
                    <a:ext uri="{9D8B030D-6E8A-4147-A177-3AD203B41FA5}">
                      <a16:colId xmlns:a16="http://schemas.microsoft.com/office/drawing/2014/main" val="735091537"/>
                    </a:ext>
                  </a:extLst>
                </a:gridCol>
                <a:gridCol w="1359016">
                  <a:extLst>
                    <a:ext uri="{9D8B030D-6E8A-4147-A177-3AD203B41FA5}">
                      <a16:colId xmlns:a16="http://schemas.microsoft.com/office/drawing/2014/main" val="3577424579"/>
                    </a:ext>
                  </a:extLst>
                </a:gridCol>
                <a:gridCol w="1875639">
                  <a:extLst>
                    <a:ext uri="{9D8B030D-6E8A-4147-A177-3AD203B41FA5}">
                      <a16:colId xmlns:a16="http://schemas.microsoft.com/office/drawing/2014/main" val="155922643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698167722"/>
                    </a:ext>
                  </a:extLst>
                </a:gridCol>
                <a:gridCol w="1638809">
                  <a:extLst>
                    <a:ext uri="{9D8B030D-6E8A-4147-A177-3AD203B41FA5}">
                      <a16:colId xmlns:a16="http://schemas.microsoft.com/office/drawing/2014/main" val="1890398663"/>
                    </a:ext>
                  </a:extLst>
                </a:gridCol>
              </a:tblGrid>
              <a:tr h="11768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 объекта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Численность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Мощность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Площадь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Стоимость, тыс. рублей </a:t>
                      </a:r>
                    </a:p>
                    <a:p>
                      <a:pPr algn="ctr"/>
                      <a:r>
                        <a:rPr lang="ru-RU" sz="1300" dirty="0"/>
                        <a:t>(в ценах соответствующих лет)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Применение типовой ПСД (да/нет)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Стоимость 1 кв. м, тыс. рублей*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104671"/>
                  </a:ext>
                </a:extLst>
              </a:tr>
              <a:tr h="1333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Поликлиника</a:t>
                      </a:r>
                      <a:b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ОГБУЗ «Окружная больница Костромского</a:t>
                      </a:r>
                      <a:r>
                        <a:rPr lang="ru-RU" sz="14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 округа </a:t>
                      </a:r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№1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п.Волжский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Срок реализации 2026-2027 гг.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17 825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 посещений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смену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390 000,00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0178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FC4191-A57B-4902-B239-E2C4F91FE348}"/>
              </a:ext>
            </a:extLst>
          </p:cNvPr>
          <p:cNvSpPr txBox="1"/>
          <p:nvPr/>
        </p:nvSpPr>
        <p:spPr>
          <a:xfrm>
            <a:off x="362223" y="6486445"/>
            <a:ext cx="1018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rgbClr val="FF0000"/>
                </a:solidFill>
              </a:rPr>
              <a:t>*</a:t>
            </a:r>
            <a:r>
              <a:rPr lang="ru-RU" sz="1000" b="1" i="1" dirty="0">
                <a:solidFill>
                  <a:srgbClr val="FF0000"/>
                </a:solidFill>
              </a:rPr>
              <a:t>Стоимость 1 кв. м в соответствии с Приказом Минстроя России от 18.06.2024 № 390/</a:t>
            </a:r>
            <a:r>
              <a:rPr lang="ru-RU" sz="1000" b="1" i="1" dirty="0" err="1">
                <a:solidFill>
                  <a:srgbClr val="FF0000"/>
                </a:solidFill>
              </a:rPr>
              <a:t>пр</a:t>
            </a:r>
            <a:r>
              <a:rPr lang="ru-RU" sz="1000" b="1" i="1" dirty="0">
                <a:solidFill>
                  <a:srgbClr val="FF0000"/>
                </a:solidFill>
              </a:rPr>
              <a:t> – 94,011 тыс. рублей в ценах 2024 г. без учета НДС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5CF9C-35E7-4776-B11A-0E42161D8909}"/>
              </a:ext>
            </a:extLst>
          </p:cNvPr>
          <p:cNvSpPr txBox="1"/>
          <p:nvPr/>
        </p:nvSpPr>
        <p:spPr>
          <a:xfrm>
            <a:off x="362223" y="4051569"/>
            <a:ext cx="11385786" cy="2305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сентябрь 2024 года фактическая численность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Волжский, п. Первый, п.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Любавино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(15722 человек)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детское население - 3097 человек (п. Волжский – 471 человек, п. Первый – 2269 человек, п.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Любавино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357 человека)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взрослое население 12625 человек (п. Волжский – 2507 человек, п. Первый – 9026 человек, п.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Любавино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1092 человека).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продолжении застройки за п. Первым всё население также будет прикреплено к поликлиникам в п. Волжском, с прогнозной прикрепленной численностью в 17825 человек, в том числе детское население 3462 человек, взрослое население 14363 человек.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ведется реализация документации по планировке данных территорий, районы активно застраиваются жилыми домами.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на данной территории реализуются и социальные объекты: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построена школа на 900 мест по проспекту Речному, 143,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на 120 мест по проспекту Речному, 145,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на 280 мест по улице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Шарьинской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45.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692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7B7524-A6F7-4165-92DE-467A3E21B62E}"/>
              </a:ext>
            </a:extLst>
          </p:cNvPr>
          <p:cNvSpPr txBox="1">
            <a:spLocks/>
          </p:cNvSpPr>
          <p:nvPr/>
        </p:nvSpPr>
        <p:spPr>
          <a:xfrm>
            <a:off x="648424" y="325610"/>
            <a:ext cx="10912086" cy="4445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tx1"/>
                </a:solidFill>
                <a:latin typeface="Carlito" panose="020F0502020204030204" pitchFamily="34" charset="0"/>
                <a:ea typeface="Roboto" panose="02000000000000000000" pitchFamily="2" charset="0"/>
                <a:cs typeface="Carlito" panose="020F0502020204030204" pitchFamily="34" charset="0"/>
              </a:defRPr>
            </a:lvl1pPr>
          </a:lstStyle>
          <a:p>
            <a:r>
              <a:rPr lang="ru-RU" dirty="0"/>
              <a:t>Мероприятия капительного ремонта объектов первичного звена здравоохранения </a:t>
            </a:r>
          </a:p>
          <a:p>
            <a:r>
              <a:rPr lang="ru-RU" dirty="0"/>
              <a:t>Костромской области на 2026-2030 гг.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990071"/>
          <a:ext cx="11472333" cy="5484993"/>
        </p:xfrm>
        <a:graphic>
          <a:graphicData uri="http://schemas.openxmlformats.org/drawingml/2006/table">
            <a:tbl>
              <a:tblPr/>
              <a:tblGrid>
                <a:gridCol w="253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3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9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2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объекта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Адрес объекта 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Износ, %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Количество населения, обслуживаемое медицинской организацией (структурным подразделением)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Планируемая стоимость работ (консолидированный бюджет)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Запланированный год завершения мероприятия по объекту 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E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Поликлиника </a:t>
                      </a:r>
                      <a:b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"Городская больница г.Костромы"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область, городской округ город Кострома, город Кострома, улица Профсоюзная, дом 10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490 006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135 000 000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2028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Красносельская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районная больница"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область, муниципальный район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Красносельский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городское поселение поселок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Красное-на-Волге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поселок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городского типа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Красное-на-Волге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улица Ленина, дом 37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39 224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170 000 000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2030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Макарьевская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районная больница"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область, муниципальный округ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Макарьевский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городское поселение город Макарьев, город Макарьев, улица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Юрьевецкая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дом 23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10 301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125 280 000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2029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Поликлиническое подразделение </a:t>
                      </a:r>
                      <a:b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"Родильный дом г.Костромы"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область,городской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округ город Кострома, город Кострома, улица Рабочая 5-я, дом 4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41 000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12 300 000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Поликлиническое подразделение </a:t>
                      </a:r>
                      <a:b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Шарьинская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центральная районная больница имени Каверина В.Ф."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область, городской округ город Шарья, город Шарья, улица Ленина, дом 134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13 784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40 250 000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2026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Круглосуточный стационар </a:t>
                      </a:r>
                      <a:b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Мантуровская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центральная районная больница"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область, муниципальный округ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Мантуровский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город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Мантурово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улица Больничная, дом 2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13 766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177 990 000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2030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Поликлиника </a:t>
                      </a:r>
                      <a:b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Мантуровская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центральная районная больница"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область, муниципальный округ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Мантуровский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город 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Мантурово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, улица Нагорная, </a:t>
                      </a:r>
                      <a:b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дом 18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13 766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2F343B"/>
                          </a:solidFill>
                          <a:latin typeface="Calibri"/>
                        </a:rPr>
                        <a:t>151 890 000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2027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Круглосуточный стационар  </a:t>
                      </a:r>
                      <a:b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ОГБУЗ "</a:t>
                      </a:r>
                      <a:r>
                        <a:rPr lang="ru-RU" sz="1050" b="0" i="0" u="none" strike="noStrike" dirty="0" err="1">
                          <a:solidFill>
                            <a:srgbClr val="2F343B"/>
                          </a:solidFill>
                          <a:latin typeface="Calibri"/>
                        </a:rPr>
                        <a:t>Шарьинская</a:t>
                      </a:r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 центральная районная больница имени Каверина В.Ф."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Костромская область, городской округ город Шарья, город Шарья, улица имени хирурга Крылова В.М., дом 6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30 375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187 000 000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2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2F343B"/>
                          </a:solidFill>
                          <a:latin typeface="Calibri"/>
                        </a:rPr>
                        <a:t>2029</a:t>
                      </a:r>
                    </a:p>
                  </a:txBody>
                  <a:tcPr marL="5886" marR="5886" marT="588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D2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448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И6">
  <a:themeElements>
    <a:clrScheme name="И8">
      <a:dk1>
        <a:srgbClr val="2F343B"/>
      </a:dk1>
      <a:lt1>
        <a:srgbClr val="FFFFFF"/>
      </a:lt1>
      <a:dk2>
        <a:srgbClr val="27205E"/>
      </a:dk2>
      <a:lt2>
        <a:srgbClr val="CFD2E9"/>
      </a:lt2>
      <a:accent1>
        <a:srgbClr val="045E64"/>
      </a:accent1>
      <a:accent2>
        <a:srgbClr val="E3A010"/>
      </a:accent2>
      <a:accent3>
        <a:srgbClr val="C00000"/>
      </a:accent3>
      <a:accent4>
        <a:srgbClr val="C04000"/>
      </a:accent4>
      <a:accent5>
        <a:srgbClr val="092073"/>
      </a:accent5>
      <a:accent6>
        <a:srgbClr val="533779"/>
      </a:accent6>
      <a:hlink>
        <a:srgbClr val="092073"/>
      </a:hlink>
      <a:folHlink>
        <a:srgbClr val="5D44C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Carlito" panose="020F0502020204030204" pitchFamily="34" charset="0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15372</TotalTime>
  <Words>2953</Words>
  <Application>Microsoft Office PowerPoint</Application>
  <PresentationFormat>Широкоэкранный</PresentationFormat>
  <Paragraphs>805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Carlito</vt:lpstr>
      <vt:lpstr>Times New Roman</vt:lpstr>
      <vt:lpstr>И6</vt:lpstr>
      <vt:lpstr>Диаграмма</vt:lpstr>
      <vt:lpstr>Презентация PowerPoint</vt:lpstr>
      <vt:lpstr>Общая характеристика и достижение целевых показателей: Костромская область</vt:lpstr>
      <vt:lpstr>Исполнение планов федерального проекта 2021-2024 и дальнейший горизонт планирования</vt:lpstr>
      <vt:lpstr>Развитие сети</vt:lpstr>
      <vt:lpstr>Обеспечение территориальной доступности</vt:lpstr>
      <vt:lpstr>Обеспеченность оборудованием</vt:lpstr>
      <vt:lpstr>Обеспеченность кадрами</vt:lpstr>
      <vt:lpstr>Презентация PowerPoint</vt:lpstr>
      <vt:lpstr>Презентация PowerPoint</vt:lpstr>
      <vt:lpstr>Результаты 2026-2030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Кабанова Ольга Валерьевна</cp:lastModifiedBy>
  <cp:revision>958</cp:revision>
  <cp:lastPrinted>2024-09-17T11:18:42Z</cp:lastPrinted>
  <dcterms:created xsi:type="dcterms:W3CDTF">2023-08-18T00:22:19Z</dcterms:created>
  <dcterms:modified xsi:type="dcterms:W3CDTF">2025-06-03T13:05:00Z</dcterms:modified>
</cp:coreProperties>
</file>